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58" r:id="rId3"/>
    <p:sldId id="259" r:id="rId4"/>
    <p:sldId id="279" r:id="rId5"/>
    <p:sldId id="262" r:id="rId6"/>
    <p:sldId id="263" r:id="rId7"/>
    <p:sldId id="267" r:id="rId8"/>
    <p:sldId id="268" r:id="rId9"/>
    <p:sldId id="264" r:id="rId10"/>
    <p:sldId id="265" r:id="rId11"/>
    <p:sldId id="266" r:id="rId12"/>
    <p:sldId id="280" r:id="rId13"/>
    <p:sldId id="270" r:id="rId14"/>
    <p:sldId id="281" r:id="rId15"/>
    <p:sldId id="275" r:id="rId16"/>
    <p:sldId id="277" r:id="rId17"/>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FF0000"/>
    <a:srgbClr val="F8D334"/>
    <a:srgbClr val="CC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113" d="100"/>
          <a:sy n="113" d="100"/>
        </p:scale>
        <p:origin x="-150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customXml" Target="../customXml/item4.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BF3E9196-1124-41F5-A77D-A555DC35D865}" type="datetimeFigureOut">
              <a:rPr lang="fr-FR"/>
              <a:pPr>
                <a:defRPr/>
              </a:pPr>
              <a:t>11/05/2012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EBC7FC3A-77EF-4879-99F9-A3D459BF3EE4}"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BCD6C44-214C-4D46-B4DB-5977B9D83D3F}" type="slidenum">
              <a:rPr lang="de-DE"/>
              <a:pPr fontAlgn="base">
                <a:spcBef>
                  <a:spcPct val="0"/>
                </a:spcBef>
                <a:spcAft>
                  <a:spcPct val="0"/>
                </a:spcAft>
              </a:pPr>
              <a:t>1</a:t>
            </a:fld>
            <a:endParaRPr lang="de-DE"/>
          </a:p>
        </p:txBody>
      </p:sp>
      <p:sp>
        <p:nvSpPr>
          <p:cNvPr id="717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17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4" name="Rectangle 1037"/>
          <p:cNvSpPr>
            <a:spLocks noChangeArrowheads="1"/>
          </p:cNvSpPr>
          <p:nvPr userDrawn="1"/>
        </p:nvSpPr>
        <p:spPr bwMode="auto">
          <a:xfrm>
            <a:off x="0" y="0"/>
            <a:ext cx="9144000" cy="836613"/>
          </a:xfrm>
          <a:prstGeom prst="rect">
            <a:avLst/>
          </a:prstGeom>
          <a:gradFill flip="none" rotWithShape="1">
            <a:gsLst>
              <a:gs pos="10000">
                <a:schemeClr val="bg1"/>
              </a:gs>
              <a:gs pos="50000">
                <a:schemeClr val="bg2">
                  <a:lumMod val="20000"/>
                  <a:lumOff val="80000"/>
                  <a:shade val="67500"/>
                  <a:satMod val="115000"/>
                </a:schemeClr>
              </a:gs>
              <a:gs pos="100000">
                <a:schemeClr val="bg2">
                  <a:lumMod val="20000"/>
                  <a:lumOff val="80000"/>
                  <a:shade val="100000"/>
                  <a:satMod val="115000"/>
                </a:schemeClr>
              </a:gs>
            </a:gsLst>
            <a:lin ang="10800000" scaled="1"/>
            <a:tileRect/>
          </a:gradFill>
          <a:ln w="9525">
            <a:noFill/>
            <a:miter lim="800000"/>
            <a:headEnd/>
            <a:tailEnd/>
          </a:ln>
          <a:effectLst/>
        </p:spPr>
        <p:txBody>
          <a:bodyPr wrap="none" lIns="90736" tIns="45368" rIns="90736" bIns="45368" anchor="ctr"/>
          <a:lstStyle/>
          <a:p>
            <a:pPr defTabSz="908050">
              <a:defRPr/>
            </a:pPr>
            <a:endParaRPr lang="en-US" altLang="en-US" sz="2000"/>
          </a:p>
        </p:txBody>
      </p:sp>
      <p:sp>
        <p:nvSpPr>
          <p:cNvPr id="5" name="Rectangle 1040"/>
          <p:cNvSpPr>
            <a:spLocks noChangeArrowheads="1"/>
          </p:cNvSpPr>
          <p:nvPr userDrawn="1"/>
        </p:nvSpPr>
        <p:spPr bwMode="auto">
          <a:xfrm rot="16200000">
            <a:off x="-3303587" y="3303587"/>
            <a:ext cx="6858000" cy="250825"/>
          </a:xfrm>
          <a:prstGeom prst="rect">
            <a:avLst/>
          </a:prstGeom>
          <a:gradFill flip="none" rotWithShape="1">
            <a:gsLst>
              <a:gs pos="10000">
                <a:schemeClr val="bg1"/>
              </a:gs>
              <a:gs pos="50000">
                <a:schemeClr val="bg2">
                  <a:lumMod val="20000"/>
                  <a:lumOff val="80000"/>
                  <a:shade val="67500"/>
                  <a:satMod val="115000"/>
                </a:schemeClr>
              </a:gs>
              <a:gs pos="100000">
                <a:schemeClr val="bg2">
                  <a:lumMod val="20000"/>
                  <a:lumOff val="80000"/>
                  <a:shade val="100000"/>
                  <a:satMod val="115000"/>
                </a:schemeClr>
              </a:gs>
            </a:gsLst>
            <a:lin ang="0" scaled="1"/>
            <a:tileRect/>
          </a:gradFill>
          <a:ln w="9525">
            <a:noFill/>
            <a:miter lim="800000"/>
            <a:headEnd/>
            <a:tailEnd/>
          </a:ln>
          <a:effectLst/>
        </p:spPr>
        <p:txBody>
          <a:bodyPr wrap="none" lIns="90736" tIns="45368" rIns="90736" bIns="45368" anchor="ctr"/>
          <a:lstStyle/>
          <a:p>
            <a:pPr defTabSz="908050">
              <a:defRPr/>
            </a:pPr>
            <a:endParaRPr lang="it-IT" altLang="en-US" sz="2000"/>
          </a:p>
        </p:txBody>
      </p:sp>
      <p:pic>
        <p:nvPicPr>
          <p:cNvPr id="6" name="Picture 8" descr="Logo_EPEX"/>
          <p:cNvPicPr>
            <a:picLocks noChangeAspect="1" noChangeArrowheads="1"/>
          </p:cNvPicPr>
          <p:nvPr userDrawn="1"/>
        </p:nvPicPr>
        <p:blipFill>
          <a:blip r:embed="rId2" cstate="print"/>
          <a:srcRect/>
          <a:stretch>
            <a:fillRect/>
          </a:stretch>
        </p:blipFill>
        <p:spPr bwMode="auto">
          <a:xfrm>
            <a:off x="8243888" y="6597650"/>
            <a:ext cx="838200" cy="215900"/>
          </a:xfrm>
          <a:prstGeom prst="rect">
            <a:avLst/>
          </a:prstGeom>
          <a:noFill/>
          <a:ln w="9525">
            <a:noFill/>
            <a:miter lim="800000"/>
            <a:headEnd/>
            <a:tailEnd/>
          </a:ln>
        </p:spPr>
      </p:pic>
      <p:pic>
        <p:nvPicPr>
          <p:cNvPr id="7" name="Picture 13" descr="logo GME acronimo new no bande"/>
          <p:cNvPicPr preferRelativeResize="0">
            <a:picLocks noChangeAspect="1" noChangeArrowheads="1"/>
          </p:cNvPicPr>
          <p:nvPr userDrawn="1"/>
        </p:nvPicPr>
        <p:blipFill>
          <a:blip r:embed="rId3" cstate="print"/>
          <a:srcRect/>
          <a:stretch>
            <a:fillRect/>
          </a:stretch>
        </p:blipFill>
        <p:spPr bwMode="auto">
          <a:xfrm>
            <a:off x="323850" y="6381750"/>
            <a:ext cx="935038" cy="457200"/>
          </a:xfrm>
          <a:prstGeom prst="rect">
            <a:avLst/>
          </a:prstGeom>
          <a:noFill/>
          <a:ln w="9525">
            <a:noFill/>
            <a:miter lim="800000"/>
            <a:headEnd/>
            <a:tailEnd/>
          </a:ln>
        </p:spPr>
      </p:pic>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8" name="Espace réservé de la date 3"/>
          <p:cNvSpPr>
            <a:spLocks noGrp="1"/>
          </p:cNvSpPr>
          <p:nvPr>
            <p:ph type="dt" sz="half" idx="10"/>
          </p:nvPr>
        </p:nvSpPr>
        <p:spPr/>
        <p:txBody>
          <a:bodyPr/>
          <a:lstStyle>
            <a:lvl1pPr>
              <a:defRPr/>
            </a:lvl1pPr>
          </a:lstStyle>
          <a:p>
            <a:pPr>
              <a:defRPr/>
            </a:pPr>
            <a:fld id="{76F9F0EB-787D-4EAF-B2B6-CA91D822AE8B}" type="datetimeFigureOut">
              <a:rPr lang="fr-FR"/>
              <a:pPr>
                <a:defRPr/>
              </a:pPr>
              <a:t>11/05/2012</a:t>
            </a:fld>
            <a:endParaRPr lang="fr-FR"/>
          </a:p>
        </p:txBody>
      </p:sp>
      <p:sp>
        <p:nvSpPr>
          <p:cNvPr id="9" name="Espace réservé du pied de page 4"/>
          <p:cNvSpPr>
            <a:spLocks noGrp="1"/>
          </p:cNvSpPr>
          <p:nvPr>
            <p:ph type="ftr" sz="quarter" idx="11"/>
          </p:nvPr>
        </p:nvSpPr>
        <p:spPr/>
        <p:txBody>
          <a:bodyPr/>
          <a:lstStyle>
            <a:lvl1pPr>
              <a:defRPr/>
            </a:lvl1pPr>
          </a:lstStyle>
          <a:p>
            <a:pPr>
              <a:defRPr/>
            </a:pPr>
            <a:endParaRPr lang="fr-FR"/>
          </a:p>
        </p:txBody>
      </p:sp>
      <p:sp>
        <p:nvSpPr>
          <p:cNvPr id="10" name="Espace réservé du numéro de diapositive 5"/>
          <p:cNvSpPr>
            <a:spLocks noGrp="1"/>
          </p:cNvSpPr>
          <p:nvPr>
            <p:ph type="sldNum" sz="quarter" idx="12"/>
          </p:nvPr>
        </p:nvSpPr>
        <p:spPr/>
        <p:txBody>
          <a:bodyPr/>
          <a:lstStyle>
            <a:lvl1pPr>
              <a:defRPr/>
            </a:lvl1pPr>
          </a:lstStyle>
          <a:p>
            <a:pPr>
              <a:defRPr/>
            </a:pPr>
            <a:fld id="{6AA20196-41A5-4E9D-A304-15D2B51A413A}"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4" name="Rectangle 1037"/>
          <p:cNvSpPr>
            <a:spLocks noChangeArrowheads="1"/>
          </p:cNvSpPr>
          <p:nvPr userDrawn="1"/>
        </p:nvSpPr>
        <p:spPr bwMode="auto">
          <a:xfrm>
            <a:off x="0" y="692150"/>
            <a:ext cx="9144000" cy="144463"/>
          </a:xfrm>
          <a:prstGeom prst="rect">
            <a:avLst/>
          </a:prstGeom>
          <a:gradFill flip="none" rotWithShape="1">
            <a:gsLst>
              <a:gs pos="10000">
                <a:schemeClr val="bg1"/>
              </a:gs>
              <a:gs pos="50000">
                <a:schemeClr val="bg2">
                  <a:lumMod val="20000"/>
                  <a:lumOff val="80000"/>
                  <a:shade val="67500"/>
                  <a:satMod val="115000"/>
                </a:schemeClr>
              </a:gs>
              <a:gs pos="100000">
                <a:schemeClr val="bg2">
                  <a:lumMod val="20000"/>
                  <a:lumOff val="80000"/>
                  <a:shade val="100000"/>
                  <a:satMod val="115000"/>
                </a:schemeClr>
              </a:gs>
            </a:gsLst>
            <a:lin ang="10800000" scaled="1"/>
            <a:tileRect/>
          </a:gradFill>
          <a:ln w="9525">
            <a:noFill/>
            <a:miter lim="800000"/>
            <a:headEnd/>
            <a:tailEnd/>
          </a:ln>
          <a:effectLst/>
        </p:spPr>
        <p:txBody>
          <a:bodyPr wrap="none" lIns="90736" tIns="45368" rIns="90736" bIns="45368" anchor="ctr"/>
          <a:lstStyle/>
          <a:p>
            <a:pPr defTabSz="908050">
              <a:defRPr/>
            </a:pPr>
            <a:endParaRPr lang="en-US" altLang="en-US" sz="2000"/>
          </a:p>
        </p:txBody>
      </p:sp>
      <p:sp>
        <p:nvSpPr>
          <p:cNvPr id="5" name="Rectangle 1040"/>
          <p:cNvSpPr>
            <a:spLocks noChangeArrowheads="1"/>
          </p:cNvSpPr>
          <p:nvPr userDrawn="1"/>
        </p:nvSpPr>
        <p:spPr bwMode="auto">
          <a:xfrm rot="16200000">
            <a:off x="-3303587" y="3303587"/>
            <a:ext cx="6858000" cy="250825"/>
          </a:xfrm>
          <a:prstGeom prst="rect">
            <a:avLst/>
          </a:prstGeom>
          <a:gradFill flip="none" rotWithShape="1">
            <a:gsLst>
              <a:gs pos="10000">
                <a:schemeClr val="bg1"/>
              </a:gs>
              <a:gs pos="50000">
                <a:schemeClr val="bg2">
                  <a:lumMod val="20000"/>
                  <a:lumOff val="80000"/>
                  <a:shade val="67500"/>
                  <a:satMod val="115000"/>
                </a:schemeClr>
              </a:gs>
              <a:gs pos="100000">
                <a:schemeClr val="bg2">
                  <a:lumMod val="20000"/>
                  <a:lumOff val="80000"/>
                  <a:shade val="100000"/>
                  <a:satMod val="115000"/>
                </a:schemeClr>
              </a:gs>
            </a:gsLst>
            <a:lin ang="0" scaled="1"/>
            <a:tileRect/>
          </a:gradFill>
          <a:ln w="9525">
            <a:noFill/>
            <a:miter lim="800000"/>
            <a:headEnd/>
            <a:tailEnd/>
          </a:ln>
          <a:effectLst/>
        </p:spPr>
        <p:txBody>
          <a:bodyPr wrap="none" lIns="90736" tIns="45368" rIns="90736" bIns="45368" anchor="ctr"/>
          <a:lstStyle/>
          <a:p>
            <a:pPr defTabSz="908050">
              <a:defRPr/>
            </a:pPr>
            <a:endParaRPr lang="it-IT" altLang="en-US" sz="2000"/>
          </a:p>
        </p:txBody>
      </p:sp>
      <p:pic>
        <p:nvPicPr>
          <p:cNvPr id="7" name="Picture 13" descr="logo GME acronimo new no bande"/>
          <p:cNvPicPr preferRelativeResize="0">
            <a:picLocks noChangeAspect="1" noChangeArrowheads="1"/>
          </p:cNvPicPr>
          <p:nvPr userDrawn="1"/>
        </p:nvPicPr>
        <p:blipFill>
          <a:blip r:embed="rId2" cstate="print"/>
          <a:srcRect/>
          <a:stretch>
            <a:fillRect/>
          </a:stretch>
        </p:blipFill>
        <p:spPr bwMode="auto">
          <a:xfrm>
            <a:off x="323850" y="6381750"/>
            <a:ext cx="935038" cy="457200"/>
          </a:xfrm>
          <a:prstGeom prst="rect">
            <a:avLst/>
          </a:prstGeom>
          <a:noFill/>
          <a:ln w="9525">
            <a:noFill/>
            <a:miter lim="800000"/>
            <a:headEnd/>
            <a:tailEnd/>
          </a:ln>
        </p:spPr>
      </p:pic>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9" name="Espace réservé du pied de page 4"/>
          <p:cNvSpPr>
            <a:spLocks noGrp="1"/>
          </p:cNvSpPr>
          <p:nvPr>
            <p:ph type="ftr" sz="quarter" idx="11"/>
          </p:nvPr>
        </p:nvSpPr>
        <p:spPr/>
        <p:txBody>
          <a:bodyPr/>
          <a:lstStyle>
            <a:lvl1pPr>
              <a:defRPr/>
            </a:lvl1pPr>
          </a:lstStyle>
          <a:p>
            <a:pPr>
              <a:defRPr/>
            </a:pPr>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1037"/>
          <p:cNvSpPr>
            <a:spLocks noChangeArrowheads="1"/>
          </p:cNvSpPr>
          <p:nvPr userDrawn="1"/>
        </p:nvSpPr>
        <p:spPr bwMode="auto">
          <a:xfrm>
            <a:off x="0" y="692150"/>
            <a:ext cx="9144000" cy="144463"/>
          </a:xfrm>
          <a:prstGeom prst="rect">
            <a:avLst/>
          </a:prstGeom>
          <a:gradFill flip="none" rotWithShape="1">
            <a:gsLst>
              <a:gs pos="10000">
                <a:schemeClr val="bg1"/>
              </a:gs>
              <a:gs pos="50000">
                <a:schemeClr val="bg2">
                  <a:lumMod val="20000"/>
                  <a:lumOff val="80000"/>
                  <a:shade val="67500"/>
                  <a:satMod val="115000"/>
                </a:schemeClr>
              </a:gs>
              <a:gs pos="100000">
                <a:schemeClr val="bg2">
                  <a:lumMod val="20000"/>
                  <a:lumOff val="80000"/>
                  <a:shade val="100000"/>
                  <a:satMod val="115000"/>
                </a:schemeClr>
              </a:gs>
            </a:gsLst>
            <a:lin ang="10800000" scaled="1"/>
            <a:tileRect/>
          </a:gradFill>
          <a:ln w="9525">
            <a:noFill/>
            <a:miter lim="800000"/>
            <a:headEnd/>
            <a:tailEnd/>
          </a:ln>
          <a:effectLst/>
        </p:spPr>
        <p:txBody>
          <a:bodyPr wrap="none" lIns="90736" tIns="45368" rIns="90736" bIns="45368" anchor="ctr"/>
          <a:lstStyle/>
          <a:p>
            <a:pPr defTabSz="908050">
              <a:defRPr/>
            </a:pPr>
            <a:endParaRPr lang="en-US" altLang="en-US" sz="2000"/>
          </a:p>
        </p:txBody>
      </p:sp>
      <p:sp>
        <p:nvSpPr>
          <p:cNvPr id="3" name="Rectangle 1040"/>
          <p:cNvSpPr>
            <a:spLocks noChangeArrowheads="1"/>
          </p:cNvSpPr>
          <p:nvPr userDrawn="1"/>
        </p:nvSpPr>
        <p:spPr bwMode="auto">
          <a:xfrm rot="16200000">
            <a:off x="-3303587" y="3303587"/>
            <a:ext cx="6858000" cy="250825"/>
          </a:xfrm>
          <a:prstGeom prst="rect">
            <a:avLst/>
          </a:prstGeom>
          <a:gradFill flip="none" rotWithShape="1">
            <a:gsLst>
              <a:gs pos="10000">
                <a:schemeClr val="bg1"/>
              </a:gs>
              <a:gs pos="50000">
                <a:schemeClr val="bg2">
                  <a:lumMod val="20000"/>
                  <a:lumOff val="80000"/>
                  <a:shade val="67500"/>
                  <a:satMod val="115000"/>
                </a:schemeClr>
              </a:gs>
              <a:gs pos="100000">
                <a:schemeClr val="bg2">
                  <a:lumMod val="20000"/>
                  <a:lumOff val="80000"/>
                  <a:shade val="100000"/>
                  <a:satMod val="115000"/>
                </a:schemeClr>
              </a:gs>
            </a:gsLst>
            <a:lin ang="0" scaled="1"/>
            <a:tileRect/>
          </a:gradFill>
          <a:ln w="9525">
            <a:noFill/>
            <a:miter lim="800000"/>
            <a:headEnd/>
            <a:tailEnd/>
          </a:ln>
          <a:effectLst/>
        </p:spPr>
        <p:txBody>
          <a:bodyPr wrap="none" lIns="90736" tIns="45368" rIns="90736" bIns="45368" anchor="ctr"/>
          <a:lstStyle/>
          <a:p>
            <a:pPr defTabSz="908050">
              <a:defRPr/>
            </a:pPr>
            <a:endParaRPr lang="it-IT" altLang="en-US" sz="2000"/>
          </a:p>
        </p:txBody>
      </p:sp>
      <p:pic>
        <p:nvPicPr>
          <p:cNvPr id="4" name="Picture 8" descr="Logo_EPEX"/>
          <p:cNvPicPr>
            <a:picLocks noChangeAspect="1" noChangeArrowheads="1"/>
          </p:cNvPicPr>
          <p:nvPr userDrawn="1"/>
        </p:nvPicPr>
        <p:blipFill>
          <a:blip r:embed="rId2" cstate="print"/>
          <a:srcRect/>
          <a:stretch>
            <a:fillRect/>
          </a:stretch>
        </p:blipFill>
        <p:spPr bwMode="auto">
          <a:xfrm>
            <a:off x="8243888" y="6597650"/>
            <a:ext cx="838200" cy="215900"/>
          </a:xfrm>
          <a:prstGeom prst="rect">
            <a:avLst/>
          </a:prstGeom>
          <a:noFill/>
          <a:ln w="9525">
            <a:noFill/>
            <a:miter lim="800000"/>
            <a:headEnd/>
            <a:tailEnd/>
          </a:ln>
        </p:spPr>
      </p:pic>
      <p:pic>
        <p:nvPicPr>
          <p:cNvPr id="5" name="Picture 13" descr="logo GME acronimo new no bande"/>
          <p:cNvPicPr preferRelativeResize="0">
            <a:picLocks noChangeAspect="1" noChangeArrowheads="1"/>
          </p:cNvPicPr>
          <p:nvPr userDrawn="1"/>
        </p:nvPicPr>
        <p:blipFill>
          <a:blip r:embed="rId3" cstate="print"/>
          <a:srcRect/>
          <a:stretch>
            <a:fillRect/>
          </a:stretch>
        </p:blipFill>
        <p:spPr bwMode="auto">
          <a:xfrm>
            <a:off x="323850" y="6381750"/>
            <a:ext cx="935038" cy="457200"/>
          </a:xfrm>
          <a:prstGeom prst="rect">
            <a:avLst/>
          </a:prstGeom>
          <a:noFill/>
          <a:ln w="9525">
            <a:noFill/>
            <a:miter lim="800000"/>
            <a:headEnd/>
            <a:tailEnd/>
          </a:ln>
        </p:spPr>
      </p:pic>
      <p:sp>
        <p:nvSpPr>
          <p:cNvPr id="6" name="Espace réservé de la date 1"/>
          <p:cNvSpPr>
            <a:spLocks noGrp="1"/>
          </p:cNvSpPr>
          <p:nvPr>
            <p:ph type="dt" sz="half" idx="10"/>
          </p:nvPr>
        </p:nvSpPr>
        <p:spPr/>
        <p:txBody>
          <a:bodyPr/>
          <a:lstStyle>
            <a:lvl1pPr>
              <a:defRPr/>
            </a:lvl1pPr>
          </a:lstStyle>
          <a:p>
            <a:pPr>
              <a:defRPr/>
            </a:pPr>
            <a:fld id="{1D16E15D-FE10-4E2E-BB6B-94C3CA6F765A}" type="datetimeFigureOut">
              <a:rPr lang="fr-FR"/>
              <a:pPr>
                <a:defRPr/>
              </a:pPr>
              <a:t>11/05/2012</a:t>
            </a:fld>
            <a:endParaRPr lang="fr-FR"/>
          </a:p>
        </p:txBody>
      </p:sp>
      <p:sp>
        <p:nvSpPr>
          <p:cNvPr id="7" name="Espace réservé du pied de page 2"/>
          <p:cNvSpPr>
            <a:spLocks noGrp="1"/>
          </p:cNvSpPr>
          <p:nvPr>
            <p:ph type="ftr" sz="quarter" idx="11"/>
          </p:nvPr>
        </p:nvSpPr>
        <p:spPr/>
        <p:txBody>
          <a:bodyPr/>
          <a:lstStyle>
            <a:lvl1pPr>
              <a:defRPr/>
            </a:lvl1pPr>
          </a:lstStyle>
          <a:p>
            <a:pPr>
              <a:defRPr/>
            </a:pPr>
            <a:endParaRPr lang="fr-FR"/>
          </a:p>
        </p:txBody>
      </p:sp>
      <p:sp>
        <p:nvSpPr>
          <p:cNvPr id="8" name="Espace réservé du numéro de diapositive 3"/>
          <p:cNvSpPr>
            <a:spLocks noGrp="1"/>
          </p:cNvSpPr>
          <p:nvPr>
            <p:ph type="sldNum" sz="quarter" idx="12"/>
          </p:nvPr>
        </p:nvSpPr>
        <p:spPr/>
        <p:txBody>
          <a:bodyPr/>
          <a:lstStyle>
            <a:lvl1pPr>
              <a:defRPr/>
            </a:lvl1pPr>
          </a:lstStyle>
          <a:p>
            <a:pPr>
              <a:defRPr/>
            </a:pPr>
            <a:fld id="{A32DF543-40D0-4B84-9E95-E3CC4833F4C9}"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F52F2CD2-D26B-44B3-9764-0F6AC441EC11}" type="datetimeFigureOut">
              <a:rPr lang="fr-FR"/>
              <a:pPr>
                <a:defRPr/>
              </a:pPr>
              <a:t>11/05/2012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794A71B6-EE35-49C8-AD91-BB07D311F5B7}" type="slidenum">
              <a:rPr lang="fr-FR"/>
              <a:pPr>
                <a:defRPr/>
              </a:pPr>
              <a:t>‹N°›</a:t>
            </a:fld>
            <a:endParaRPr lang="fr-FR"/>
          </a:p>
        </p:txBody>
      </p:sp>
      <p:pic>
        <p:nvPicPr>
          <p:cNvPr id="1031" name="Picture 8" descr="Logo_EPEX"/>
          <p:cNvPicPr>
            <a:picLocks noChangeAspect="1" noChangeArrowheads="1"/>
          </p:cNvPicPr>
          <p:nvPr userDrawn="1"/>
        </p:nvPicPr>
        <p:blipFill>
          <a:blip r:embed="rId5" cstate="print"/>
          <a:srcRect/>
          <a:stretch>
            <a:fillRect/>
          </a:stretch>
        </p:blipFill>
        <p:spPr bwMode="auto">
          <a:xfrm>
            <a:off x="8243888" y="6597650"/>
            <a:ext cx="838200" cy="215900"/>
          </a:xfrm>
          <a:prstGeom prst="rect">
            <a:avLst/>
          </a:prstGeom>
          <a:noFill/>
          <a:ln w="9525">
            <a:noFill/>
            <a:miter lim="800000"/>
            <a:headEnd/>
            <a:tailEnd/>
          </a:ln>
        </p:spPr>
      </p:pic>
      <p:sp>
        <p:nvSpPr>
          <p:cNvPr id="8" name="Rectangle 1040"/>
          <p:cNvSpPr>
            <a:spLocks noChangeArrowheads="1"/>
          </p:cNvSpPr>
          <p:nvPr userDrawn="1"/>
        </p:nvSpPr>
        <p:spPr bwMode="auto">
          <a:xfrm rot="-27000000">
            <a:off x="-3303587" y="3303587"/>
            <a:ext cx="6858000" cy="250825"/>
          </a:xfrm>
          <a:prstGeom prst="rect">
            <a:avLst/>
          </a:prstGeom>
          <a:gradFill flip="none" rotWithShape="1">
            <a:gsLst>
              <a:gs pos="10000">
                <a:schemeClr val="bg1"/>
              </a:gs>
              <a:gs pos="50000">
                <a:schemeClr val="bg2">
                  <a:lumMod val="20000"/>
                  <a:lumOff val="80000"/>
                  <a:shade val="67500"/>
                  <a:satMod val="115000"/>
                </a:schemeClr>
              </a:gs>
              <a:gs pos="100000">
                <a:schemeClr val="bg2">
                  <a:lumMod val="20000"/>
                  <a:lumOff val="80000"/>
                  <a:shade val="100000"/>
                  <a:satMod val="115000"/>
                </a:schemeClr>
              </a:gs>
            </a:gsLst>
            <a:lin ang="0" scaled="1"/>
            <a:tileRect/>
          </a:gradFill>
          <a:ln w="9525">
            <a:noFill/>
            <a:miter lim="800000"/>
            <a:headEnd/>
            <a:tailEnd/>
          </a:ln>
          <a:effectLst/>
        </p:spPr>
        <p:txBody>
          <a:bodyPr wrap="none" lIns="90736" tIns="45368" rIns="90736" bIns="45368" anchor="ctr"/>
          <a:lstStyle/>
          <a:p>
            <a:pPr defTabSz="908050">
              <a:defRPr/>
            </a:pPr>
            <a:endParaRPr lang="it-IT" altLang="en-US" sz="2000"/>
          </a:p>
        </p:txBody>
      </p:sp>
      <p:sp>
        <p:nvSpPr>
          <p:cNvPr id="9" name="Rectangle 1037"/>
          <p:cNvSpPr>
            <a:spLocks noChangeArrowheads="1"/>
          </p:cNvSpPr>
          <p:nvPr userDrawn="1"/>
        </p:nvSpPr>
        <p:spPr bwMode="auto">
          <a:xfrm>
            <a:off x="0" y="692150"/>
            <a:ext cx="9144000" cy="144463"/>
          </a:xfrm>
          <a:prstGeom prst="rect">
            <a:avLst/>
          </a:prstGeom>
          <a:gradFill flip="none" rotWithShape="1">
            <a:gsLst>
              <a:gs pos="10000">
                <a:schemeClr val="bg1"/>
              </a:gs>
              <a:gs pos="50000">
                <a:schemeClr val="bg2">
                  <a:lumMod val="20000"/>
                  <a:lumOff val="80000"/>
                  <a:shade val="67500"/>
                  <a:satMod val="115000"/>
                </a:schemeClr>
              </a:gs>
              <a:gs pos="100000">
                <a:schemeClr val="bg2">
                  <a:lumMod val="20000"/>
                  <a:lumOff val="80000"/>
                  <a:shade val="100000"/>
                  <a:satMod val="115000"/>
                </a:schemeClr>
              </a:gs>
            </a:gsLst>
            <a:lin ang="10800000" scaled="1"/>
            <a:tileRect/>
          </a:gradFill>
          <a:ln w="9525">
            <a:noFill/>
            <a:miter lim="800000"/>
            <a:headEnd/>
            <a:tailEnd/>
          </a:ln>
          <a:effectLst/>
        </p:spPr>
        <p:txBody>
          <a:bodyPr wrap="none" lIns="90736" tIns="45368" rIns="90736" bIns="45368" anchor="ctr"/>
          <a:lstStyle/>
          <a:p>
            <a:pPr defTabSz="908050">
              <a:defRPr/>
            </a:pPr>
            <a:endParaRPr lang="en-US" altLang="en-US" sz="2000"/>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2780928"/>
            <a:ext cx="9144000" cy="1143000"/>
          </a:xfrm>
        </p:spPr>
        <p:txBody>
          <a:bodyPr rtlCol="0">
            <a:noAutofit/>
          </a:bodyPr>
          <a:lstStyle/>
          <a:p>
            <a:pPr fontAlgn="auto">
              <a:spcAft>
                <a:spcPts val="0"/>
              </a:spcAft>
              <a:defRPr/>
            </a:pPr>
            <a:r>
              <a:rPr lang="en-US" sz="3600" dirty="0" smtClean="0">
                <a:solidFill>
                  <a:schemeClr val="tx1">
                    <a:lumMod val="65000"/>
                    <a:lumOff val="35000"/>
                  </a:schemeClr>
                </a:solidFill>
              </a:rPr>
              <a:t>Italy-France </a:t>
            </a:r>
            <a:r>
              <a:rPr lang="en-US" sz="3600" dirty="0" smtClean="0">
                <a:solidFill>
                  <a:schemeClr val="tx1">
                    <a:lumMod val="65000"/>
                    <a:lumOff val="35000"/>
                  </a:schemeClr>
                </a:solidFill>
              </a:rPr>
              <a:t>Cross-border Intraday: Technical feasibility study </a:t>
            </a:r>
            <a:r>
              <a:rPr lang="en-US" sz="3600" dirty="0" smtClean="0">
                <a:solidFill>
                  <a:schemeClr val="tx1">
                    <a:lumMod val="65000"/>
                    <a:lumOff val="35000"/>
                  </a:schemeClr>
                </a:solidFill>
              </a:rPr>
              <a:t/>
            </a:r>
            <a:br>
              <a:rPr lang="en-US" sz="3600" dirty="0" smtClean="0">
                <a:solidFill>
                  <a:schemeClr val="tx1">
                    <a:lumMod val="65000"/>
                    <a:lumOff val="35000"/>
                  </a:schemeClr>
                </a:solidFill>
              </a:rPr>
            </a:br>
            <a:endParaRPr lang="en-US" sz="3600" dirty="0" smtClean="0">
              <a:solidFill>
                <a:schemeClr val="tx1">
                  <a:lumMod val="65000"/>
                  <a:lumOff val="35000"/>
                </a:schemeClr>
              </a:solidFill>
            </a:endParaRPr>
          </a:p>
        </p:txBody>
      </p:sp>
      <p:sp>
        <p:nvSpPr>
          <p:cNvPr id="3075" name="Rectangle 3"/>
          <p:cNvSpPr>
            <a:spLocks noGrp="1" noChangeArrowheads="1"/>
          </p:cNvSpPr>
          <p:nvPr>
            <p:ph type="subTitle" idx="1"/>
          </p:nvPr>
        </p:nvSpPr>
        <p:spPr>
          <a:xfrm>
            <a:off x="0" y="4005113"/>
            <a:ext cx="9144000" cy="1008063"/>
          </a:xfrm>
        </p:spPr>
        <p:txBody>
          <a:bodyPr rtlCol="0">
            <a:normAutofit/>
          </a:bodyPr>
          <a:lstStyle/>
          <a:p>
            <a:pPr fontAlgn="auto">
              <a:spcAft>
                <a:spcPts val="0"/>
              </a:spcAft>
              <a:buFont typeface="Arial" pitchFamily="34" charset="0"/>
              <a:buNone/>
              <a:defRPr/>
            </a:pPr>
            <a:r>
              <a:rPr lang="en-US" sz="2400" dirty="0" smtClean="0">
                <a:solidFill>
                  <a:schemeClr val="tx1">
                    <a:lumMod val="65000"/>
                    <a:lumOff val="35000"/>
                  </a:schemeClr>
                </a:solidFill>
              </a:rPr>
              <a:t>CSE SG Group meeting</a:t>
            </a:r>
          </a:p>
          <a:p>
            <a:pPr fontAlgn="auto">
              <a:spcAft>
                <a:spcPts val="0"/>
              </a:spcAft>
              <a:buFont typeface="Arial" pitchFamily="34" charset="0"/>
              <a:buNone/>
              <a:defRPr/>
            </a:pPr>
            <a:r>
              <a:rPr lang="en-US" sz="2400" dirty="0" smtClean="0">
                <a:solidFill>
                  <a:schemeClr val="tx1">
                    <a:lumMod val="65000"/>
                    <a:lumOff val="35000"/>
                  </a:schemeClr>
                </a:solidFill>
              </a:rPr>
              <a:t>Rome, 15 May 2012</a:t>
            </a:r>
          </a:p>
          <a:p>
            <a:pPr fontAlgn="auto">
              <a:spcAft>
                <a:spcPts val="0"/>
              </a:spcAft>
              <a:buFont typeface="Arial" pitchFamily="34" charset="0"/>
              <a:buNone/>
              <a:defRPr/>
            </a:pPr>
            <a:endParaRPr lang="en-US" sz="2000" dirty="0" smtClean="0">
              <a:solidFill>
                <a:schemeClr val="tx1">
                  <a:lumMod val="65000"/>
                  <a:lumOff val="35000"/>
                </a:schemeClr>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7"/>
          </a:xfrm>
        </p:spPr>
        <p:txBody>
          <a:bodyPr rtlCol="0">
            <a:normAutofit/>
          </a:bodyPr>
          <a:lstStyle/>
          <a:p>
            <a:pPr fontAlgn="auto">
              <a:spcAft>
                <a:spcPts val="0"/>
              </a:spcAft>
              <a:defRPr/>
            </a:pPr>
            <a:r>
              <a:rPr lang="fr-FR" sz="3200" dirty="0" err="1" smtClean="0">
                <a:solidFill>
                  <a:schemeClr val="tx1">
                    <a:lumMod val="65000"/>
                    <a:lumOff val="35000"/>
                  </a:schemeClr>
                </a:solidFill>
              </a:rPr>
              <a:t>Timeframe</a:t>
            </a:r>
            <a:r>
              <a:rPr lang="fr-FR" sz="3200" dirty="0" smtClean="0">
                <a:solidFill>
                  <a:schemeClr val="tx1">
                    <a:lumMod val="65000"/>
                    <a:lumOff val="35000"/>
                  </a:schemeClr>
                </a:solidFill>
              </a:rPr>
              <a:t> issues</a:t>
            </a:r>
            <a:endParaRPr lang="fr-FR" sz="3200" dirty="0">
              <a:solidFill>
                <a:schemeClr val="tx1">
                  <a:lumMod val="65000"/>
                  <a:lumOff val="35000"/>
                </a:schemeClr>
              </a:solidFill>
            </a:endParaRPr>
          </a:p>
        </p:txBody>
      </p:sp>
      <p:sp>
        <p:nvSpPr>
          <p:cNvPr id="18433" name="Rectangle 1"/>
          <p:cNvSpPr>
            <a:spLocks noChangeArrowheads="1"/>
          </p:cNvSpPr>
          <p:nvPr/>
        </p:nvSpPr>
        <p:spPr bwMode="auto">
          <a:xfrm>
            <a:off x="539750" y="1341438"/>
            <a:ext cx="8208963" cy="3322637"/>
          </a:xfrm>
          <a:prstGeom prst="rect">
            <a:avLst/>
          </a:prstGeom>
          <a:noFill/>
          <a:ln w="9525">
            <a:noFill/>
            <a:miter lim="800000"/>
            <a:headEnd/>
            <a:tailEnd/>
          </a:ln>
          <a:effectLst/>
        </p:spPr>
        <p:txBody>
          <a:bodyPr anchor="ctr">
            <a:spAutoFit/>
          </a:bodyPr>
          <a:lstStyle/>
          <a:p>
            <a:pPr marL="179388" indent="-179388" eaLnBrk="0" fontAlgn="auto" hangingPunct="0">
              <a:lnSpc>
                <a:spcPct val="120000"/>
              </a:lnSpc>
              <a:spcAft>
                <a:spcPts val="0"/>
              </a:spcAft>
              <a:buClr>
                <a:schemeClr val="accent1">
                  <a:lumMod val="75000"/>
                </a:schemeClr>
              </a:buClr>
              <a:buFont typeface="Arial" pitchFamily="34" charset="0"/>
              <a:buChar char="•"/>
              <a:defRPr/>
            </a:pPr>
            <a:r>
              <a:rPr lang="en-GB" sz="1600" dirty="0">
                <a:solidFill>
                  <a:schemeClr val="tx1">
                    <a:lumMod val="65000"/>
                    <a:lumOff val="35000"/>
                  </a:schemeClr>
                </a:solidFill>
                <a:latin typeface="+mn-lt"/>
                <a:ea typeface="ＭＳ Ｐゴシック" pitchFamily="-109" charset="-128"/>
              </a:rPr>
              <a:t>Under current EPEX SPOT and GME MI timing, </a:t>
            </a:r>
            <a:r>
              <a:rPr lang="en-GB" sz="1600" b="1" dirty="0">
                <a:solidFill>
                  <a:schemeClr val="tx1">
                    <a:lumMod val="65000"/>
                    <a:lumOff val="35000"/>
                  </a:schemeClr>
                </a:solidFill>
                <a:latin typeface="+mn-lt"/>
                <a:ea typeface="ＭＳ Ｐゴシック" pitchFamily="-109" charset="-128"/>
              </a:rPr>
              <a:t>only delivery hours from the 13th to the 24th would be tradable on a continuous cross border intra-day</a:t>
            </a:r>
            <a:endParaRPr lang="fr-FR" sz="1600" b="1" dirty="0">
              <a:solidFill>
                <a:schemeClr val="tx1">
                  <a:lumMod val="65000"/>
                  <a:lumOff val="35000"/>
                </a:schemeClr>
              </a:solidFill>
              <a:latin typeface="+mn-lt"/>
              <a:ea typeface="ＭＳ Ｐゴシック" pitchFamily="-109" charset="-128"/>
            </a:endParaRPr>
          </a:p>
          <a:p>
            <a:pPr marL="179388" indent="-179388" eaLnBrk="0" fontAlgn="auto" hangingPunct="0">
              <a:lnSpc>
                <a:spcPct val="120000"/>
              </a:lnSpc>
              <a:spcAft>
                <a:spcPts val="0"/>
              </a:spcAft>
              <a:buClr>
                <a:schemeClr val="accent1">
                  <a:lumMod val="75000"/>
                </a:schemeClr>
              </a:buClr>
              <a:buFont typeface="Arial" pitchFamily="34" charset="0"/>
              <a:buChar char="•"/>
              <a:defRPr/>
            </a:pPr>
            <a:endParaRPr lang="fr-FR" sz="1600" dirty="0">
              <a:solidFill>
                <a:schemeClr val="tx1">
                  <a:lumMod val="65000"/>
                  <a:lumOff val="35000"/>
                </a:schemeClr>
              </a:solidFill>
              <a:latin typeface="+mn-lt"/>
              <a:ea typeface="ＭＳ Ｐゴシック" pitchFamily="-109" charset="-128"/>
            </a:endParaRPr>
          </a:p>
          <a:p>
            <a:pPr marL="179388" indent="-179388" eaLnBrk="0" fontAlgn="auto" hangingPunct="0">
              <a:lnSpc>
                <a:spcPct val="120000"/>
              </a:lnSpc>
              <a:spcAft>
                <a:spcPts val="0"/>
              </a:spcAft>
              <a:buClr>
                <a:schemeClr val="accent1">
                  <a:lumMod val="75000"/>
                </a:schemeClr>
              </a:buClr>
              <a:buFont typeface="Arial" pitchFamily="34" charset="0"/>
              <a:buChar char="•"/>
              <a:defRPr/>
            </a:pPr>
            <a:r>
              <a:rPr lang="en-GB" sz="1600" b="1" dirty="0">
                <a:solidFill>
                  <a:schemeClr val="tx1">
                    <a:lumMod val="65000"/>
                    <a:lumOff val="35000"/>
                  </a:schemeClr>
                </a:solidFill>
                <a:latin typeface="+mn-lt"/>
                <a:ea typeface="ＭＳ Ｐゴシック" pitchFamily="-109" charset="-128"/>
              </a:rPr>
              <a:t>Overlap between delivery hours in MI auctions</a:t>
            </a:r>
            <a:r>
              <a:rPr lang="en-GB" sz="1600" dirty="0">
                <a:solidFill>
                  <a:schemeClr val="tx1">
                    <a:lumMod val="65000"/>
                    <a:lumOff val="35000"/>
                  </a:schemeClr>
                </a:solidFill>
                <a:latin typeface="+mn-lt"/>
                <a:ea typeface="ＭＳ Ｐゴシック" pitchFamily="-109" charset="-128"/>
              </a:rPr>
              <a:t>. For example, MI3 regards delivery hours from the 13th to the 24th hour, and MI4 regards delivery hours from the 17th to the 24th hour. </a:t>
            </a:r>
          </a:p>
          <a:p>
            <a:pPr marL="179388" indent="-179388" eaLnBrk="0" fontAlgn="auto" hangingPunct="0">
              <a:lnSpc>
                <a:spcPct val="120000"/>
              </a:lnSpc>
              <a:spcAft>
                <a:spcPts val="0"/>
              </a:spcAft>
              <a:buClr>
                <a:schemeClr val="accent1">
                  <a:lumMod val="75000"/>
                </a:schemeClr>
              </a:buClr>
              <a:buFont typeface="Arial" pitchFamily="34" charset="0"/>
              <a:buChar char="•"/>
              <a:defRPr/>
            </a:pPr>
            <a:endParaRPr lang="en-GB" sz="1600" dirty="0">
              <a:solidFill>
                <a:schemeClr val="tx1">
                  <a:lumMod val="65000"/>
                  <a:lumOff val="35000"/>
                </a:schemeClr>
              </a:solidFill>
              <a:latin typeface="+mn-lt"/>
              <a:ea typeface="ＭＳ Ｐゴシック" pitchFamily="-109" charset="-128"/>
            </a:endParaRPr>
          </a:p>
          <a:p>
            <a:pPr marL="179388" indent="-179388" eaLnBrk="0" fontAlgn="auto" hangingPunct="0">
              <a:lnSpc>
                <a:spcPct val="120000"/>
              </a:lnSpc>
              <a:spcAft>
                <a:spcPts val="0"/>
              </a:spcAft>
              <a:buClr>
                <a:schemeClr val="accent1">
                  <a:lumMod val="75000"/>
                </a:schemeClr>
              </a:buClr>
              <a:buFont typeface="Arial" pitchFamily="34" charset="0"/>
              <a:buChar char="•"/>
              <a:defRPr/>
            </a:pPr>
            <a:r>
              <a:rPr lang="en-GB" sz="1600" dirty="0">
                <a:solidFill>
                  <a:schemeClr val="tx1">
                    <a:lumMod val="65000"/>
                    <a:lumOff val="35000"/>
                  </a:schemeClr>
                </a:solidFill>
                <a:latin typeface="+mn-lt"/>
                <a:ea typeface="ＭＳ Ｐゴシック" pitchFamily="-109" charset="-128"/>
              </a:rPr>
              <a:t>To be decided whether FR-IT intraday trades sent to GME MI auctions </a:t>
            </a:r>
            <a:r>
              <a:rPr lang="en-GB" sz="1600" dirty="0" smtClean="0">
                <a:solidFill>
                  <a:schemeClr val="tx1">
                    <a:lumMod val="65000"/>
                    <a:lumOff val="35000"/>
                  </a:schemeClr>
                </a:solidFill>
                <a:latin typeface="+mn-lt"/>
                <a:ea typeface="ＭＳ Ｐゴシック" pitchFamily="-109" charset="-128"/>
              </a:rPr>
              <a:t>are: </a:t>
            </a:r>
            <a:endParaRPr lang="en-GB" sz="1600" dirty="0">
              <a:solidFill>
                <a:schemeClr val="tx1">
                  <a:lumMod val="65000"/>
                  <a:lumOff val="35000"/>
                </a:schemeClr>
              </a:solidFill>
              <a:latin typeface="+mn-lt"/>
              <a:ea typeface="ＭＳ Ｐゴシック" pitchFamily="-109" charset="-128"/>
            </a:endParaRPr>
          </a:p>
          <a:p>
            <a:pPr marL="627063" lvl="1" indent="-179388" eaLnBrk="0" fontAlgn="auto" hangingPunct="0">
              <a:lnSpc>
                <a:spcPct val="120000"/>
              </a:lnSpc>
              <a:spcBef>
                <a:spcPts val="0"/>
              </a:spcBef>
              <a:spcAft>
                <a:spcPts val="0"/>
              </a:spcAft>
              <a:buClr>
                <a:schemeClr val="accent1">
                  <a:lumMod val="75000"/>
                </a:schemeClr>
              </a:buClr>
              <a:buFont typeface="Arial" pitchFamily="34" charset="0"/>
              <a:buChar char="•"/>
              <a:defRPr/>
            </a:pPr>
            <a:r>
              <a:rPr lang="en-GB" sz="1600" dirty="0">
                <a:solidFill>
                  <a:schemeClr val="tx1">
                    <a:lumMod val="65000"/>
                    <a:lumOff val="35000"/>
                  </a:schemeClr>
                </a:solidFill>
                <a:latin typeface="+mn-lt"/>
                <a:ea typeface="ＭＳ Ｐゴシック" pitchFamily="-109" charset="-128"/>
              </a:rPr>
              <a:t>all the recent trades on the continuous platform not sent yet in a previous MI auction, or</a:t>
            </a:r>
            <a:endParaRPr lang="fr-FR" sz="1600" dirty="0">
              <a:solidFill>
                <a:schemeClr val="tx1">
                  <a:lumMod val="65000"/>
                  <a:lumOff val="35000"/>
                </a:schemeClr>
              </a:solidFill>
              <a:latin typeface="+mn-lt"/>
              <a:ea typeface="ＭＳ Ｐゴシック" pitchFamily="-109" charset="-128"/>
            </a:endParaRPr>
          </a:p>
          <a:p>
            <a:pPr marL="627063" lvl="1" indent="-179388" eaLnBrk="0" fontAlgn="auto" hangingPunct="0">
              <a:lnSpc>
                <a:spcPct val="120000"/>
              </a:lnSpc>
              <a:spcBef>
                <a:spcPts val="0"/>
              </a:spcBef>
              <a:spcAft>
                <a:spcPts val="0"/>
              </a:spcAft>
              <a:buClr>
                <a:schemeClr val="accent1">
                  <a:lumMod val="75000"/>
                </a:schemeClr>
              </a:buClr>
              <a:buFont typeface="Arial" pitchFamily="34" charset="0"/>
              <a:buChar char="•"/>
              <a:defRPr/>
            </a:pPr>
            <a:r>
              <a:rPr lang="en-GB" sz="1600" dirty="0">
                <a:solidFill>
                  <a:schemeClr val="tx1">
                    <a:lumMod val="65000"/>
                    <a:lumOff val="35000"/>
                  </a:schemeClr>
                </a:solidFill>
                <a:latin typeface="+mn-lt"/>
                <a:ea typeface="ＭＳ Ｐゴシック" pitchFamily="-109" charset="-128"/>
              </a:rPr>
              <a:t>only the trades regarding the hours for which trading is closed, e.g. delivery hours from the 13th to the 16th hours at the MI3 auction</a:t>
            </a:r>
            <a:endParaRPr lang="fr-FR" sz="1600" dirty="0">
              <a:solidFill>
                <a:schemeClr val="tx1">
                  <a:lumMod val="65000"/>
                  <a:lumOff val="35000"/>
                </a:schemeClr>
              </a:solidFill>
              <a:latin typeface="+mn-lt"/>
              <a:ea typeface="ＭＳ Ｐゴシック" pitchFamily="-109" charset="-128"/>
            </a:endParaRPr>
          </a:p>
          <a:p>
            <a:pPr indent="182563" eaLnBrk="0" fontAlgn="auto" hangingPunct="0">
              <a:lnSpc>
                <a:spcPct val="120000"/>
              </a:lnSpc>
              <a:spcAft>
                <a:spcPts val="0"/>
              </a:spcAft>
              <a:buClr>
                <a:srgbClr val="F17900"/>
              </a:buClr>
              <a:buFont typeface="Arial" pitchFamily="34" charset="0"/>
              <a:buChar char="•"/>
              <a:defRPr/>
            </a:pPr>
            <a:endParaRPr lang="fr-FR" sz="1600" dirty="0">
              <a:solidFill>
                <a:schemeClr val="tx1">
                  <a:lumMod val="65000"/>
                  <a:lumOff val="35000"/>
                </a:schemeClr>
              </a:solidFill>
              <a:latin typeface="+mn-lt"/>
              <a:ea typeface="ＭＳ Ｐゴシック" pitchFamily="-109"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txBody>
          <a:bodyPr rtlCol="0">
            <a:normAutofit/>
          </a:bodyPr>
          <a:lstStyle/>
          <a:p>
            <a:pPr fontAlgn="auto">
              <a:spcAft>
                <a:spcPts val="0"/>
              </a:spcAft>
              <a:defRPr/>
            </a:pPr>
            <a:r>
              <a:rPr lang="fr-FR" sz="3600" dirty="0" err="1" smtClean="0">
                <a:solidFill>
                  <a:schemeClr val="tx1">
                    <a:lumMod val="65000"/>
                    <a:lumOff val="35000"/>
                  </a:schemeClr>
                </a:solidFill>
              </a:rPr>
              <a:t>Italian</a:t>
            </a:r>
            <a:r>
              <a:rPr lang="fr-FR" sz="3600" dirty="0" smtClean="0">
                <a:solidFill>
                  <a:schemeClr val="tx1">
                    <a:lumMod val="65000"/>
                    <a:lumOff val="35000"/>
                  </a:schemeClr>
                </a:solidFill>
              </a:rPr>
              <a:t> </a:t>
            </a:r>
            <a:r>
              <a:rPr lang="fr-FR" sz="3600" dirty="0" err="1" smtClean="0">
                <a:solidFill>
                  <a:schemeClr val="tx1">
                    <a:lumMod val="65000"/>
                    <a:lumOff val="35000"/>
                  </a:schemeClr>
                </a:solidFill>
              </a:rPr>
              <a:t>virtual</a:t>
            </a:r>
            <a:r>
              <a:rPr lang="fr-FR" sz="3600" dirty="0" smtClean="0">
                <a:solidFill>
                  <a:schemeClr val="tx1">
                    <a:lumMod val="65000"/>
                    <a:lumOff val="35000"/>
                  </a:schemeClr>
                </a:solidFill>
              </a:rPr>
              <a:t> zones</a:t>
            </a:r>
            <a:endParaRPr lang="fr-FR" sz="3600" dirty="0">
              <a:solidFill>
                <a:schemeClr val="tx1">
                  <a:lumMod val="65000"/>
                  <a:lumOff val="35000"/>
                </a:schemeClr>
              </a:solidFill>
            </a:endParaRPr>
          </a:p>
        </p:txBody>
      </p:sp>
      <p:sp>
        <p:nvSpPr>
          <p:cNvPr id="5" name="Espace réservé du contenu 4"/>
          <p:cNvSpPr>
            <a:spLocks noGrp="1" noChangeArrowheads="1"/>
          </p:cNvSpPr>
          <p:nvPr>
            <p:ph idx="1"/>
          </p:nvPr>
        </p:nvSpPr>
        <p:spPr>
          <a:xfrm>
            <a:off x="611188" y="806242"/>
            <a:ext cx="8532812" cy="2800767"/>
          </a:xfrm>
        </p:spPr>
        <p:txBody>
          <a:bodyPr wrap="square" rtlCol="0" anchor="ctr">
            <a:spAutoFit/>
          </a:bodyPr>
          <a:lstStyle/>
          <a:p>
            <a:pPr marL="179388" indent="-179388" fontAlgn="auto">
              <a:spcBef>
                <a:spcPct val="0"/>
              </a:spcBef>
              <a:spcAft>
                <a:spcPts val="0"/>
              </a:spcAft>
              <a:buClr>
                <a:schemeClr val="accent1">
                  <a:lumMod val="75000"/>
                </a:schemeClr>
              </a:buClr>
              <a:buFont typeface="Arial" pitchFamily="34" charset="0"/>
              <a:buChar char="•"/>
              <a:defRPr/>
            </a:pPr>
            <a:r>
              <a:rPr lang="en-GB" sz="1600" dirty="0" smtClean="0">
                <a:solidFill>
                  <a:schemeClr val="tx1">
                    <a:lumMod val="65000"/>
                    <a:lumOff val="35000"/>
                  </a:schemeClr>
                </a:solidFill>
                <a:ea typeface="ＭＳ Ｐゴシック" pitchFamily="-109" charset="-128"/>
              </a:rPr>
              <a:t>France is a virtual zone of the Italian market</a:t>
            </a:r>
          </a:p>
          <a:p>
            <a:pPr marL="179388" indent="-179388" fontAlgn="auto">
              <a:spcBef>
                <a:spcPct val="0"/>
              </a:spcBef>
              <a:spcAft>
                <a:spcPts val="0"/>
              </a:spcAft>
              <a:buClr>
                <a:schemeClr val="accent1">
                  <a:lumMod val="75000"/>
                </a:schemeClr>
              </a:buClr>
              <a:buFont typeface="Arial" pitchFamily="34" charset="0"/>
              <a:buChar char="•"/>
              <a:defRPr/>
            </a:pPr>
            <a:r>
              <a:rPr lang="en-GB" sz="1600" dirty="0" smtClean="0">
                <a:solidFill>
                  <a:schemeClr val="tx1">
                    <a:lumMod val="65000"/>
                    <a:lumOff val="35000"/>
                  </a:schemeClr>
                </a:solidFill>
                <a:ea typeface="ＭＳ Ｐゴシック" pitchFamily="-109" charset="-128"/>
              </a:rPr>
              <a:t>France is directly connected to North zone with an infinite ATC </a:t>
            </a:r>
          </a:p>
          <a:p>
            <a:pPr marL="179388" indent="-179388" fontAlgn="auto">
              <a:spcBef>
                <a:spcPct val="0"/>
              </a:spcBef>
              <a:spcAft>
                <a:spcPts val="0"/>
              </a:spcAft>
              <a:buClr>
                <a:schemeClr val="accent1">
                  <a:lumMod val="75000"/>
                </a:schemeClr>
              </a:buClr>
              <a:buFont typeface="Arial" pitchFamily="34" charset="0"/>
              <a:buChar char="•"/>
              <a:defRPr/>
            </a:pPr>
            <a:r>
              <a:rPr lang="en-GB" sz="1600" dirty="0" smtClean="0">
                <a:solidFill>
                  <a:schemeClr val="tx1">
                    <a:lumMod val="65000"/>
                    <a:lumOff val="35000"/>
                  </a:schemeClr>
                </a:solidFill>
                <a:ea typeface="ＭＳ Ｐゴシック" pitchFamily="-109" charset="-128"/>
              </a:rPr>
              <a:t>Only PTRs’ holders are allowed to place their bids in the France zone</a:t>
            </a:r>
          </a:p>
          <a:p>
            <a:pPr marL="179388" indent="-179388" fontAlgn="auto">
              <a:spcBef>
                <a:spcPct val="0"/>
              </a:spcBef>
              <a:spcAft>
                <a:spcPts val="0"/>
              </a:spcAft>
              <a:buClr>
                <a:schemeClr val="accent1">
                  <a:lumMod val="75000"/>
                </a:schemeClr>
              </a:buClr>
              <a:buFont typeface="Arial" pitchFamily="34" charset="0"/>
              <a:buChar char="•"/>
              <a:defRPr/>
            </a:pPr>
            <a:r>
              <a:rPr lang="en-GB" sz="1600" dirty="0" smtClean="0">
                <a:solidFill>
                  <a:schemeClr val="tx1">
                    <a:lumMod val="65000"/>
                    <a:lumOff val="35000"/>
                  </a:schemeClr>
                </a:solidFill>
                <a:ea typeface="ＭＳ Ｐゴシック" pitchFamily="-109" charset="-128"/>
              </a:rPr>
              <a:t>France virtual zone is always cleared with the same </a:t>
            </a:r>
            <a:r>
              <a:rPr lang="en-GB" sz="1600" dirty="0" err="1" smtClean="0">
                <a:solidFill>
                  <a:schemeClr val="tx1">
                    <a:lumMod val="65000"/>
                    <a:lumOff val="35000"/>
                  </a:schemeClr>
                </a:solidFill>
                <a:ea typeface="ＭＳ Ｐゴシック" pitchFamily="-109" charset="-128"/>
              </a:rPr>
              <a:t>zonal</a:t>
            </a:r>
            <a:r>
              <a:rPr lang="en-GB" sz="1600" dirty="0" smtClean="0">
                <a:solidFill>
                  <a:schemeClr val="tx1">
                    <a:lumMod val="65000"/>
                    <a:lumOff val="35000"/>
                  </a:schemeClr>
                </a:solidFill>
                <a:ea typeface="ＭＳ Ｐゴシック" pitchFamily="-109" charset="-128"/>
              </a:rPr>
              <a:t> price as the North one and the ATC can never get congested </a:t>
            </a:r>
          </a:p>
          <a:p>
            <a:pPr marL="0" indent="180975" fontAlgn="auto">
              <a:spcBef>
                <a:spcPct val="0"/>
              </a:spcBef>
              <a:spcAft>
                <a:spcPts val="0"/>
              </a:spcAft>
              <a:buClr>
                <a:schemeClr val="accent1">
                  <a:lumMod val="75000"/>
                </a:schemeClr>
              </a:buClr>
              <a:buFont typeface="Arial" pitchFamily="34" charset="0"/>
              <a:buChar char="•"/>
              <a:defRPr/>
            </a:pPr>
            <a:endParaRPr lang="en-GB" sz="1600" dirty="0" smtClean="0">
              <a:solidFill>
                <a:schemeClr val="tx1">
                  <a:lumMod val="65000"/>
                  <a:lumOff val="35000"/>
                </a:schemeClr>
              </a:solidFill>
              <a:ea typeface="ＭＳ Ｐゴシック" pitchFamily="-109" charset="-128"/>
            </a:endParaRPr>
          </a:p>
          <a:p>
            <a:pPr marL="179388" indent="-179388" fontAlgn="auto">
              <a:spcBef>
                <a:spcPct val="0"/>
              </a:spcBef>
              <a:spcAft>
                <a:spcPts val="0"/>
              </a:spcAft>
              <a:buClr>
                <a:schemeClr val="accent1">
                  <a:lumMod val="75000"/>
                </a:schemeClr>
              </a:buClr>
              <a:buFont typeface="Arial" pitchFamily="34" charset="0"/>
              <a:buChar char="•"/>
              <a:defRPr/>
            </a:pPr>
            <a:r>
              <a:rPr lang="en-GB" sz="1600" dirty="0" smtClean="0">
                <a:solidFill>
                  <a:schemeClr val="tx1">
                    <a:lumMod val="65000"/>
                    <a:lumOff val="35000"/>
                  </a:schemeClr>
                </a:solidFill>
                <a:ea typeface="ＭＳ Ｐゴシック" pitchFamily="-109" charset="-128"/>
              </a:rPr>
              <a:t>France and North zones, in the Italian market, can be considered as a unique zone, from a market perspectives (prices, competition among market players)</a:t>
            </a:r>
          </a:p>
          <a:p>
            <a:pPr marL="538163" lvl="1" indent="-179388" fontAlgn="auto">
              <a:spcBef>
                <a:spcPct val="0"/>
              </a:spcBef>
              <a:spcAft>
                <a:spcPts val="0"/>
              </a:spcAft>
              <a:buClr>
                <a:schemeClr val="accent1">
                  <a:lumMod val="75000"/>
                </a:schemeClr>
              </a:buClr>
              <a:buFont typeface="Arial" pitchFamily="34" charset="0"/>
              <a:buChar char="•"/>
              <a:tabLst>
                <a:tab pos="627063" algn="l"/>
              </a:tabLst>
              <a:defRPr/>
            </a:pPr>
            <a:r>
              <a:rPr lang="en-GB" sz="1600" dirty="0" smtClean="0">
                <a:solidFill>
                  <a:schemeClr val="tx1">
                    <a:lumMod val="65000"/>
                    <a:lumOff val="35000"/>
                  </a:schemeClr>
                </a:solidFill>
                <a:ea typeface="ＭＳ Ｐゴシック" pitchFamily="-109" charset="-128"/>
              </a:rPr>
              <a:t> Connection with Southern zones with France:  Italian importers locate their bids in the French virtual zone. These bids are matched with other Italian bids, located in all Italian zones, subject to the market splitting mechanism, respecting Italian internal congestion (ATC</a:t>
            </a:r>
            <a:r>
              <a:rPr lang="en-GB" sz="1600" dirty="0" smtClean="0">
                <a:solidFill>
                  <a:schemeClr val="tx1">
                    <a:lumMod val="65000"/>
                    <a:lumOff val="35000"/>
                  </a:schemeClr>
                </a:solidFill>
                <a:ea typeface="ＭＳ Ｐゴシック" pitchFamily="-109" charset="-128"/>
              </a:rPr>
              <a:t>)</a:t>
            </a:r>
            <a:endParaRPr lang="en-GB" sz="1600" dirty="0" smtClean="0">
              <a:solidFill>
                <a:schemeClr val="tx1">
                  <a:lumMod val="65000"/>
                  <a:lumOff val="35000"/>
                </a:schemeClr>
              </a:solidFill>
              <a:ea typeface="ＭＳ Ｐゴシック" pitchFamily="-109" charset="-128"/>
            </a:endParaRPr>
          </a:p>
        </p:txBody>
      </p:sp>
      <p:pic>
        <p:nvPicPr>
          <p:cNvPr id="17411" name="Image 5"/>
          <p:cNvPicPr>
            <a:picLocks noChangeAspect="1" noChangeArrowheads="1"/>
          </p:cNvPicPr>
          <p:nvPr/>
        </p:nvPicPr>
        <p:blipFill>
          <a:blip r:embed="rId2" cstate="print"/>
          <a:srcRect l="11853" t="14973" r="25316" b="9045"/>
          <a:stretch>
            <a:fillRect/>
          </a:stretch>
        </p:blipFill>
        <p:spPr bwMode="auto">
          <a:xfrm>
            <a:off x="2124075" y="3644900"/>
            <a:ext cx="5616575" cy="30241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900113" y="2997200"/>
            <a:ext cx="6156325" cy="431800"/>
          </a:xfrm>
          <a:prstGeom prst="rect">
            <a:avLst/>
          </a:prstGeom>
          <a:solidFill>
            <a:srgbClr val="F8D334"/>
          </a:solidFill>
          <a:ln w="9525" cap="flat" cmpd="sng" algn="ctr">
            <a:noFill/>
            <a:prstDash val="solid"/>
            <a:round/>
            <a:headEnd type="none" w="med" len="med"/>
            <a:tailEnd type="none" w="med" len="med"/>
          </a:ln>
          <a:effectLst/>
        </p:spPr>
        <p:txBody>
          <a:bodyPr wrap="none" lIns="90000" tIns="46800" rIns="90000" bIns="46800" anchor="ctr"/>
          <a:lstStyle/>
          <a:p>
            <a:pPr>
              <a:defRPr/>
            </a:pPr>
            <a:endParaRPr lang="fr-FR" sz="1400">
              <a:solidFill>
                <a:schemeClr val="tx1">
                  <a:lumMod val="65000"/>
                  <a:lumOff val="35000"/>
                </a:schemeClr>
              </a:solidFill>
            </a:endParaRPr>
          </a:p>
        </p:txBody>
      </p:sp>
      <p:sp>
        <p:nvSpPr>
          <p:cNvPr id="2" name="Titre 1"/>
          <p:cNvSpPr>
            <a:spLocks noGrp="1"/>
          </p:cNvSpPr>
          <p:nvPr>
            <p:ph type="title"/>
          </p:nvPr>
        </p:nvSpPr>
        <p:spPr>
          <a:xfrm>
            <a:off x="457200" y="-171450"/>
            <a:ext cx="8229600" cy="1143000"/>
          </a:xfrm>
        </p:spPr>
        <p:txBody>
          <a:bodyPr rtlCol="0">
            <a:normAutofit/>
          </a:bodyPr>
          <a:lstStyle/>
          <a:p>
            <a:pPr fontAlgn="auto">
              <a:spcAft>
                <a:spcPts val="0"/>
              </a:spcAft>
              <a:tabLst>
                <a:tab pos="1524000" algn="l"/>
              </a:tabLst>
              <a:defRPr/>
            </a:pPr>
            <a:r>
              <a:rPr lang="fr-FR" sz="3600" dirty="0" smtClean="0">
                <a:solidFill>
                  <a:schemeClr val="tx1">
                    <a:lumMod val="65000"/>
                    <a:lumOff val="35000"/>
                  </a:schemeClr>
                </a:solidFill>
              </a:rPr>
              <a:t>Agenda</a:t>
            </a:r>
            <a:endParaRPr lang="fr-FR" sz="3600" dirty="0">
              <a:solidFill>
                <a:schemeClr val="tx1">
                  <a:lumMod val="65000"/>
                  <a:lumOff val="35000"/>
                </a:schemeClr>
              </a:solidFill>
            </a:endParaRPr>
          </a:p>
        </p:txBody>
      </p:sp>
      <p:sp>
        <p:nvSpPr>
          <p:cNvPr id="3" name="Espace réservé du contenu 2"/>
          <p:cNvSpPr>
            <a:spLocks noGrp="1"/>
          </p:cNvSpPr>
          <p:nvPr>
            <p:ph idx="1"/>
          </p:nvPr>
        </p:nvSpPr>
        <p:spPr>
          <a:xfrm>
            <a:off x="849313" y="1762125"/>
            <a:ext cx="8186737" cy="3754438"/>
          </a:xfrm>
        </p:spPr>
        <p:txBody>
          <a:bodyPr rtlCol="0">
            <a:normAutofit/>
          </a:bodyPr>
          <a:lstStyle/>
          <a:p>
            <a:pPr fontAlgn="auto">
              <a:spcAft>
                <a:spcPts val="0"/>
              </a:spcAft>
              <a:buClr>
                <a:schemeClr val="accent1">
                  <a:lumMod val="75000"/>
                </a:schemeClr>
              </a:buClr>
              <a:buFont typeface="Arial" pitchFamily="34" charset="0"/>
              <a:buChar char="•"/>
              <a:defRPr/>
            </a:pPr>
            <a:r>
              <a:rPr lang="en-GB" dirty="0" smtClean="0">
                <a:solidFill>
                  <a:schemeClr val="tx1">
                    <a:lumMod val="65000"/>
                    <a:lumOff val="35000"/>
                  </a:schemeClr>
                </a:solidFill>
              </a:rPr>
              <a:t>Background</a:t>
            </a:r>
          </a:p>
          <a:p>
            <a:pPr fontAlgn="auto">
              <a:spcAft>
                <a:spcPts val="0"/>
              </a:spcAft>
              <a:buClr>
                <a:schemeClr val="accent1">
                  <a:lumMod val="75000"/>
                </a:schemeClr>
              </a:buClr>
              <a:buFont typeface="Arial" pitchFamily="34" charset="0"/>
              <a:buChar char="•"/>
              <a:defRPr/>
            </a:pPr>
            <a:r>
              <a:rPr lang="en-GB" dirty="0" smtClean="0">
                <a:solidFill>
                  <a:schemeClr val="tx1">
                    <a:lumMod val="65000"/>
                    <a:lumOff val="35000"/>
                  </a:schemeClr>
                </a:solidFill>
              </a:rPr>
              <a:t>High level requirements</a:t>
            </a:r>
          </a:p>
          <a:p>
            <a:pPr fontAlgn="auto">
              <a:spcAft>
                <a:spcPts val="0"/>
              </a:spcAft>
              <a:buClr>
                <a:schemeClr val="accent1">
                  <a:lumMod val="75000"/>
                </a:schemeClr>
              </a:buClr>
              <a:buFont typeface="Arial" pitchFamily="34" charset="0"/>
              <a:buChar char="•"/>
              <a:defRPr/>
            </a:pPr>
            <a:r>
              <a:rPr lang="en-GB" dirty="0" smtClean="0">
                <a:solidFill>
                  <a:schemeClr val="tx1">
                    <a:lumMod val="65000"/>
                    <a:lumOff val="35000"/>
                  </a:schemeClr>
                </a:solidFill>
              </a:rPr>
              <a:t>IT requirements</a:t>
            </a:r>
          </a:p>
          <a:p>
            <a:pPr fontAlgn="auto">
              <a:spcAft>
                <a:spcPts val="0"/>
              </a:spcAft>
              <a:buClr>
                <a:schemeClr val="accent1">
                  <a:lumMod val="75000"/>
                </a:schemeClr>
              </a:buClr>
              <a:buFont typeface="Arial" pitchFamily="34" charset="0"/>
              <a:buChar char="•"/>
              <a:defRPr/>
            </a:pPr>
            <a:r>
              <a:rPr lang="en-GB" dirty="0" smtClean="0">
                <a:solidFill>
                  <a:schemeClr val="tx1">
                    <a:lumMod val="65000"/>
                    <a:lumOff val="35000"/>
                  </a:schemeClr>
                </a:solidFill>
              </a:rPr>
              <a:t>Clearing and Financial settlement</a:t>
            </a:r>
          </a:p>
          <a:p>
            <a:pPr fontAlgn="auto">
              <a:spcAft>
                <a:spcPts val="0"/>
              </a:spcAft>
              <a:buFont typeface="Arial" pitchFamily="34" charset="0"/>
              <a:buChar char="•"/>
              <a:defRPr/>
            </a:pPr>
            <a:endParaRPr lang="en-US" dirty="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txBody>
          <a:bodyPr rtlCol="0">
            <a:normAutofit/>
          </a:bodyPr>
          <a:lstStyle/>
          <a:p>
            <a:pPr fontAlgn="auto">
              <a:spcAft>
                <a:spcPts val="0"/>
              </a:spcAft>
              <a:defRPr/>
            </a:pPr>
            <a:r>
              <a:rPr lang="fr-FR" sz="3600" dirty="0" smtClean="0">
                <a:solidFill>
                  <a:schemeClr val="tx1">
                    <a:lumMod val="65000"/>
                    <a:lumOff val="35000"/>
                  </a:schemeClr>
                </a:solidFill>
              </a:rPr>
              <a:t>IT </a:t>
            </a:r>
            <a:r>
              <a:rPr lang="fr-FR" sz="3600" dirty="0" err="1" smtClean="0">
                <a:solidFill>
                  <a:schemeClr val="tx1">
                    <a:lumMod val="65000"/>
                    <a:lumOff val="35000"/>
                  </a:schemeClr>
                </a:solidFill>
              </a:rPr>
              <a:t>requirements</a:t>
            </a:r>
            <a:endParaRPr lang="fr-FR" sz="3600" dirty="0">
              <a:solidFill>
                <a:schemeClr val="tx1">
                  <a:lumMod val="65000"/>
                  <a:lumOff val="35000"/>
                </a:schemeClr>
              </a:solidFill>
            </a:endParaRPr>
          </a:p>
        </p:txBody>
      </p:sp>
      <p:sp>
        <p:nvSpPr>
          <p:cNvPr id="20481" name="Rectangle 1"/>
          <p:cNvSpPr>
            <a:spLocks noChangeArrowheads="1"/>
          </p:cNvSpPr>
          <p:nvPr/>
        </p:nvSpPr>
        <p:spPr bwMode="auto">
          <a:xfrm>
            <a:off x="611188" y="1371649"/>
            <a:ext cx="8425308" cy="2616101"/>
          </a:xfrm>
          <a:prstGeom prst="rect">
            <a:avLst/>
          </a:prstGeom>
          <a:noFill/>
          <a:ln w="9525">
            <a:noFill/>
            <a:miter lim="800000"/>
            <a:headEnd/>
            <a:tailEnd/>
          </a:ln>
          <a:effectLst/>
        </p:spPr>
        <p:txBody>
          <a:bodyPr wrap="square" anchor="ctr">
            <a:spAutoFit/>
          </a:bodyPr>
          <a:lstStyle/>
          <a:p>
            <a:pPr marL="177800" indent="-177800" eaLnBrk="0" fontAlgn="auto" hangingPunct="0">
              <a:spcBef>
                <a:spcPts val="0"/>
              </a:spcBef>
              <a:spcAft>
                <a:spcPts val="0"/>
              </a:spcAft>
              <a:buClr>
                <a:schemeClr val="accent1">
                  <a:lumMod val="75000"/>
                </a:schemeClr>
              </a:buClr>
              <a:buFont typeface="Arial" pitchFamily="34" charset="0"/>
              <a:buChar char="•"/>
              <a:defRPr/>
            </a:pPr>
            <a:r>
              <a:rPr lang="en-GB" dirty="0">
                <a:solidFill>
                  <a:schemeClr val="tx1">
                    <a:lumMod val="65000"/>
                    <a:lumOff val="35000"/>
                  </a:schemeClr>
                </a:solidFill>
                <a:latin typeface="+mn-lt"/>
                <a:ea typeface="ＭＳ Ｐゴシック" pitchFamily="-109" charset="-128"/>
              </a:rPr>
              <a:t>Shared Order Books /Congestion Management Module System (SOB/CMM) in order to allow that, provided that there is available capacity:</a:t>
            </a:r>
            <a:endParaRPr lang="fr-FR" dirty="0">
              <a:solidFill>
                <a:schemeClr val="tx1">
                  <a:lumMod val="65000"/>
                  <a:lumOff val="35000"/>
                </a:schemeClr>
              </a:solidFill>
              <a:latin typeface="+mn-lt"/>
              <a:ea typeface="ＭＳ Ｐゴシック" pitchFamily="-109" charset="-128"/>
            </a:endParaRPr>
          </a:p>
          <a:p>
            <a:pPr marL="627063" lvl="1" indent="-177800" eaLnBrk="0" fontAlgn="auto" hangingPunct="0">
              <a:spcBef>
                <a:spcPts val="0"/>
              </a:spcBef>
              <a:spcAft>
                <a:spcPts val="0"/>
              </a:spcAft>
              <a:buClr>
                <a:schemeClr val="accent1">
                  <a:lumMod val="75000"/>
                </a:schemeClr>
              </a:buClr>
              <a:buFont typeface="Arial" pitchFamily="34" charset="0"/>
              <a:buChar char="•"/>
              <a:defRPr/>
            </a:pPr>
            <a:r>
              <a:rPr lang="en-GB" sz="1600" dirty="0">
                <a:solidFill>
                  <a:schemeClr val="tx1">
                    <a:lumMod val="65000"/>
                    <a:lumOff val="35000"/>
                  </a:schemeClr>
                </a:solidFill>
                <a:latin typeface="+mn-lt"/>
                <a:ea typeface="ＭＳ Ｐゴシック" pitchFamily="-109" charset="-128"/>
              </a:rPr>
              <a:t>Order books have to be updated simultaneously according to the capacity values sent to the SOB/CMM</a:t>
            </a:r>
            <a:endParaRPr lang="fr-FR" sz="1600" dirty="0">
              <a:solidFill>
                <a:schemeClr val="tx1">
                  <a:lumMod val="65000"/>
                  <a:lumOff val="35000"/>
                </a:schemeClr>
              </a:solidFill>
              <a:latin typeface="+mn-lt"/>
              <a:ea typeface="ＭＳ Ｐゴシック" pitchFamily="-109" charset="-128"/>
            </a:endParaRPr>
          </a:p>
          <a:p>
            <a:pPr marL="627063" lvl="1" indent="-177800" eaLnBrk="0" fontAlgn="auto" hangingPunct="0">
              <a:spcBef>
                <a:spcPts val="0"/>
              </a:spcBef>
              <a:spcAft>
                <a:spcPts val="0"/>
              </a:spcAft>
              <a:buClr>
                <a:schemeClr val="accent1">
                  <a:lumMod val="75000"/>
                </a:schemeClr>
              </a:buClr>
              <a:buFont typeface="Arial" pitchFamily="34" charset="0"/>
              <a:buChar char="•"/>
              <a:defRPr/>
            </a:pPr>
            <a:r>
              <a:rPr lang="en-GB" sz="1600" dirty="0">
                <a:solidFill>
                  <a:schemeClr val="tx1">
                    <a:lumMod val="65000"/>
                    <a:lumOff val="35000"/>
                  </a:schemeClr>
                </a:solidFill>
                <a:latin typeface="+mn-lt"/>
                <a:ea typeface="ＭＳ Ｐゴシック" pitchFamily="-109" charset="-128"/>
              </a:rPr>
              <a:t>Bids submitted to one local order book are simultaneously shown on the other order books provided they are compatible with the updated values of XB capacity</a:t>
            </a:r>
            <a:endParaRPr lang="fr-FR" sz="1600" dirty="0">
              <a:solidFill>
                <a:schemeClr val="tx1">
                  <a:lumMod val="65000"/>
                  <a:lumOff val="35000"/>
                </a:schemeClr>
              </a:solidFill>
              <a:latin typeface="+mn-lt"/>
              <a:ea typeface="ＭＳ Ｐゴシック" pitchFamily="-109" charset="-128"/>
            </a:endParaRPr>
          </a:p>
          <a:p>
            <a:pPr marL="627063" lvl="1" indent="-177800" eaLnBrk="0" fontAlgn="auto" hangingPunct="0">
              <a:spcBef>
                <a:spcPts val="0"/>
              </a:spcBef>
              <a:spcAft>
                <a:spcPts val="0"/>
              </a:spcAft>
              <a:buClr>
                <a:schemeClr val="accent1">
                  <a:lumMod val="75000"/>
                </a:schemeClr>
              </a:buClr>
              <a:buFont typeface="Arial" pitchFamily="34" charset="0"/>
              <a:buChar char="•"/>
              <a:defRPr/>
            </a:pPr>
            <a:r>
              <a:rPr lang="en-GB" sz="1600" dirty="0">
                <a:solidFill>
                  <a:schemeClr val="tx1">
                    <a:lumMod val="65000"/>
                    <a:lumOff val="35000"/>
                  </a:schemeClr>
                </a:solidFill>
                <a:latin typeface="+mn-lt"/>
                <a:ea typeface="ＭＳ Ｐゴシック" pitchFamily="-109" charset="-128"/>
              </a:rPr>
              <a:t>There is a perfect synchronization of all order books</a:t>
            </a:r>
            <a:endParaRPr lang="fr-FR" sz="1600" dirty="0">
              <a:solidFill>
                <a:schemeClr val="tx1">
                  <a:lumMod val="65000"/>
                  <a:lumOff val="35000"/>
                </a:schemeClr>
              </a:solidFill>
              <a:latin typeface="+mn-lt"/>
              <a:ea typeface="ＭＳ Ｐゴシック" pitchFamily="-109" charset="-128"/>
            </a:endParaRPr>
          </a:p>
          <a:p>
            <a:pPr marL="627063" lvl="1" indent="-177800" eaLnBrk="0" fontAlgn="auto" hangingPunct="0">
              <a:spcBef>
                <a:spcPts val="0"/>
              </a:spcBef>
              <a:spcAft>
                <a:spcPts val="0"/>
              </a:spcAft>
              <a:buClr>
                <a:schemeClr val="accent1">
                  <a:lumMod val="75000"/>
                </a:schemeClr>
              </a:buClr>
              <a:buFont typeface="Arial" pitchFamily="34" charset="0"/>
              <a:buChar char="•"/>
              <a:defRPr/>
            </a:pPr>
            <a:r>
              <a:rPr lang="en-GB" sz="1600" dirty="0">
                <a:solidFill>
                  <a:schemeClr val="tx1">
                    <a:lumMod val="65000"/>
                    <a:lumOff val="35000"/>
                  </a:schemeClr>
                </a:solidFill>
                <a:latin typeface="+mn-lt"/>
                <a:ea typeface="ＭＳ Ｐゴシック" pitchFamily="-109" charset="-128"/>
              </a:rPr>
              <a:t>Cross matching of bids submitted to different order books is supported</a:t>
            </a:r>
          </a:p>
          <a:p>
            <a:pPr marL="627063" lvl="1" indent="-177800" eaLnBrk="0" fontAlgn="auto" hangingPunct="0">
              <a:spcBef>
                <a:spcPts val="0"/>
              </a:spcBef>
              <a:spcAft>
                <a:spcPts val="0"/>
              </a:spcAft>
              <a:buClr>
                <a:schemeClr val="accent1">
                  <a:lumMod val="75000"/>
                </a:schemeClr>
              </a:buClr>
              <a:buFont typeface="Arial" pitchFamily="34" charset="0"/>
              <a:buChar char="•"/>
              <a:defRPr/>
            </a:pPr>
            <a:r>
              <a:rPr lang="en-GB" sz="1600" dirty="0">
                <a:solidFill>
                  <a:schemeClr val="tx1">
                    <a:lumMod val="65000"/>
                    <a:lumOff val="35000"/>
                  </a:schemeClr>
                </a:solidFill>
                <a:latin typeface="+mn-lt"/>
                <a:ea typeface="ＭＳ Ｐゴシック" pitchFamily="-109" charset="-128"/>
              </a:rPr>
              <a:t>Time stamp of the bids is similar (crucial to correctly manage priority of bids with same price</a:t>
            </a:r>
            <a:r>
              <a:rPr lang="en-GB" sz="1600" dirty="0" smtClean="0">
                <a:solidFill>
                  <a:schemeClr val="tx1">
                    <a:lumMod val="65000"/>
                    <a:lumOff val="35000"/>
                  </a:schemeClr>
                </a:solidFill>
                <a:latin typeface="+mn-lt"/>
                <a:ea typeface="ＭＳ Ｐゴシック" pitchFamily="-109" charset="-128"/>
              </a:rPr>
              <a:t>)</a:t>
            </a:r>
          </a:p>
        </p:txBody>
      </p:sp>
      <p:pic>
        <p:nvPicPr>
          <p:cNvPr id="19459" name="Image 1403"/>
          <p:cNvPicPr>
            <a:picLocks noChangeAspect="1" noChangeArrowheads="1"/>
          </p:cNvPicPr>
          <p:nvPr/>
        </p:nvPicPr>
        <p:blipFill>
          <a:blip r:embed="rId2" cstate="print"/>
          <a:srcRect/>
          <a:stretch>
            <a:fillRect/>
          </a:stretch>
        </p:blipFill>
        <p:spPr bwMode="auto">
          <a:xfrm>
            <a:off x="1763688" y="4581128"/>
            <a:ext cx="5219700" cy="1323975"/>
          </a:xfrm>
          <a:prstGeom prst="rect">
            <a:avLst/>
          </a:prstGeom>
          <a:noFill/>
          <a:ln w="9525">
            <a:noFill/>
            <a:miter lim="800000"/>
            <a:headEnd/>
            <a:tailEnd/>
          </a:ln>
        </p:spPr>
      </p:pic>
      <p:pic>
        <p:nvPicPr>
          <p:cNvPr id="19460" name="Image 1404"/>
          <p:cNvPicPr>
            <a:picLocks noChangeAspect="1" noChangeArrowheads="1"/>
          </p:cNvPicPr>
          <p:nvPr/>
        </p:nvPicPr>
        <p:blipFill>
          <a:blip r:embed="rId3" cstate="print"/>
          <a:srcRect/>
          <a:stretch>
            <a:fillRect/>
          </a:stretch>
        </p:blipFill>
        <p:spPr bwMode="auto">
          <a:xfrm>
            <a:off x="3005113" y="5833665"/>
            <a:ext cx="3086100" cy="619125"/>
          </a:xfrm>
          <a:prstGeom prst="rect">
            <a:avLst/>
          </a:prstGeom>
          <a:noFill/>
          <a:ln w="9525">
            <a:noFill/>
            <a:miter lim="800000"/>
            <a:headEnd/>
            <a:tailEnd/>
          </a:ln>
        </p:spPr>
      </p:pic>
      <p:sp>
        <p:nvSpPr>
          <p:cNvPr id="20485" name="Rectangle 5"/>
          <p:cNvSpPr>
            <a:spLocks noChangeArrowheads="1"/>
          </p:cNvSpPr>
          <p:nvPr/>
        </p:nvSpPr>
        <p:spPr bwMode="auto">
          <a:xfrm>
            <a:off x="611560" y="4149080"/>
            <a:ext cx="7993012" cy="615553"/>
          </a:xfrm>
          <a:prstGeom prst="rect">
            <a:avLst/>
          </a:prstGeom>
          <a:noFill/>
          <a:ln w="9525">
            <a:noFill/>
            <a:miter lim="800000"/>
            <a:headEnd/>
            <a:tailEnd/>
          </a:ln>
          <a:effectLst/>
        </p:spPr>
        <p:txBody>
          <a:bodyPr wrap="square" anchor="ctr">
            <a:spAutoFit/>
          </a:bodyPr>
          <a:lstStyle/>
          <a:p>
            <a:pPr marL="177800" indent="-177800" eaLnBrk="0" fontAlgn="auto" hangingPunct="0">
              <a:spcBef>
                <a:spcPts val="0"/>
              </a:spcBef>
              <a:spcAft>
                <a:spcPts val="0"/>
              </a:spcAft>
              <a:buClr>
                <a:schemeClr val="accent1">
                  <a:lumMod val="75000"/>
                </a:schemeClr>
              </a:buClr>
              <a:buFont typeface="Arial" pitchFamily="34" charset="0"/>
              <a:buChar char="•"/>
              <a:defRPr/>
            </a:pPr>
            <a:r>
              <a:rPr lang="en-GB" dirty="0">
                <a:solidFill>
                  <a:schemeClr val="tx1">
                    <a:lumMod val="65000"/>
                    <a:lumOff val="35000"/>
                  </a:schemeClr>
                </a:solidFill>
                <a:latin typeface="+mn-lt"/>
                <a:ea typeface="ＭＳ Ｐゴシック" pitchFamily="-109" charset="-128"/>
              </a:rPr>
              <a:t>Both order books would be hosted in the same </a:t>
            </a:r>
            <a:r>
              <a:rPr lang="en-GB" dirty="0" smtClean="0">
                <a:solidFill>
                  <a:schemeClr val="tx1">
                    <a:lumMod val="65000"/>
                    <a:lumOff val="35000"/>
                  </a:schemeClr>
                </a:solidFill>
                <a:latin typeface="+mn-lt"/>
                <a:ea typeface="ＭＳ Ｐゴシック" pitchFamily="-109" charset="-128"/>
              </a:rPr>
              <a:t>platform:</a:t>
            </a:r>
            <a:endParaRPr lang="fr-FR" dirty="0">
              <a:solidFill>
                <a:schemeClr val="tx1">
                  <a:lumMod val="65000"/>
                  <a:lumOff val="35000"/>
                </a:schemeClr>
              </a:solidFill>
              <a:latin typeface="+mn-lt"/>
              <a:ea typeface="ＭＳ Ｐゴシック" pitchFamily="-109" charset="-128"/>
            </a:endParaRPr>
          </a:p>
          <a:p>
            <a:pPr indent="180975" eaLnBrk="0" hangingPunct="0">
              <a:defRPr/>
            </a:pPr>
            <a:endParaRPr lang="fr-FR" sz="1600" dirty="0">
              <a:solidFill>
                <a:schemeClr val="tx1">
                  <a:lumMod val="65000"/>
                  <a:lumOff val="35000"/>
                </a:schemeClr>
              </a:solidFill>
              <a:latin typeface="Arial" pitchFamily="34" charset="0"/>
              <a:cs typeface="Arial" pitchFamily="34" charset="0"/>
            </a:endParaRPr>
          </a:p>
        </p:txBody>
      </p:sp>
      <p:sp>
        <p:nvSpPr>
          <p:cNvPr id="20486" name="Rectangle 6"/>
          <p:cNvSpPr>
            <a:spLocks noChangeArrowheads="1"/>
          </p:cNvSpPr>
          <p:nvPr/>
        </p:nvSpPr>
        <p:spPr bwMode="auto">
          <a:xfrm>
            <a:off x="828675" y="4297363"/>
            <a:ext cx="184150" cy="368300"/>
          </a:xfrm>
          <a:prstGeom prst="rect">
            <a:avLst/>
          </a:prstGeom>
          <a:noFill/>
          <a:ln w="9525">
            <a:noFill/>
            <a:miter lim="800000"/>
            <a:headEnd/>
            <a:tailEnd/>
          </a:ln>
          <a:effectLst/>
        </p:spPr>
        <p:txBody>
          <a:bodyPr wrap="none" anchor="ctr">
            <a:spAutoFit/>
          </a:bodyPr>
          <a:lstStyle/>
          <a:p>
            <a:pPr fontAlgn="auto">
              <a:spcBef>
                <a:spcPts val="0"/>
              </a:spcBef>
              <a:spcAft>
                <a:spcPts val="0"/>
              </a:spcAft>
              <a:defRPr/>
            </a:pPr>
            <a:endParaRPr lang="fr-FR">
              <a:solidFill>
                <a:schemeClr val="tx1">
                  <a:lumMod val="65000"/>
                  <a:lumOff val="35000"/>
                </a:schemeClr>
              </a:solidFill>
              <a:latin typeface="+mn-lt"/>
            </a:endParaRPr>
          </a:p>
        </p:txBody>
      </p:sp>
      <p:sp>
        <p:nvSpPr>
          <p:cNvPr id="20488" name="Rectangle 8"/>
          <p:cNvSpPr>
            <a:spLocks noChangeArrowheads="1"/>
          </p:cNvSpPr>
          <p:nvPr/>
        </p:nvSpPr>
        <p:spPr bwMode="auto">
          <a:xfrm>
            <a:off x="809625" y="2901950"/>
            <a:ext cx="184150" cy="368300"/>
          </a:xfrm>
          <a:prstGeom prst="rect">
            <a:avLst/>
          </a:prstGeom>
          <a:noFill/>
          <a:ln w="9525">
            <a:noFill/>
            <a:miter lim="800000"/>
            <a:headEnd/>
            <a:tailEnd/>
          </a:ln>
          <a:effectLst/>
        </p:spPr>
        <p:txBody>
          <a:bodyPr wrap="none" anchor="ctr">
            <a:spAutoFit/>
          </a:bodyPr>
          <a:lstStyle/>
          <a:p>
            <a:pPr>
              <a:defRPr/>
            </a:pPr>
            <a:endParaRPr lang="fr-FR">
              <a:solidFill>
                <a:schemeClr val="tx1">
                  <a:lumMod val="65000"/>
                  <a:lumOff val="3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863600" y="3644900"/>
            <a:ext cx="6156325" cy="431800"/>
          </a:xfrm>
          <a:prstGeom prst="rect">
            <a:avLst/>
          </a:prstGeom>
          <a:solidFill>
            <a:srgbClr val="F8D334"/>
          </a:solidFill>
          <a:ln w="9525" cap="flat" cmpd="sng" algn="ctr">
            <a:noFill/>
            <a:prstDash val="solid"/>
            <a:round/>
            <a:headEnd type="none" w="med" len="med"/>
            <a:tailEnd type="none" w="med" len="med"/>
          </a:ln>
          <a:effectLst/>
        </p:spPr>
        <p:txBody>
          <a:bodyPr wrap="none" lIns="90000" tIns="46800" rIns="90000" bIns="46800" anchor="ctr"/>
          <a:lstStyle/>
          <a:p>
            <a:pPr>
              <a:defRPr/>
            </a:pPr>
            <a:endParaRPr lang="fr-FR" sz="1400">
              <a:solidFill>
                <a:schemeClr val="tx1">
                  <a:lumMod val="65000"/>
                  <a:lumOff val="35000"/>
                </a:schemeClr>
              </a:solidFill>
            </a:endParaRPr>
          </a:p>
        </p:txBody>
      </p:sp>
      <p:sp>
        <p:nvSpPr>
          <p:cNvPr id="2" name="Titre 1"/>
          <p:cNvSpPr>
            <a:spLocks noGrp="1"/>
          </p:cNvSpPr>
          <p:nvPr>
            <p:ph type="title"/>
          </p:nvPr>
        </p:nvSpPr>
        <p:spPr>
          <a:xfrm>
            <a:off x="457200" y="115888"/>
            <a:ext cx="8229600" cy="576262"/>
          </a:xfrm>
        </p:spPr>
        <p:txBody>
          <a:bodyPr rtlCol="0">
            <a:noAutofit/>
          </a:bodyPr>
          <a:lstStyle/>
          <a:p>
            <a:pPr fontAlgn="auto">
              <a:spcAft>
                <a:spcPts val="0"/>
              </a:spcAft>
              <a:tabLst>
                <a:tab pos="1524000" algn="l"/>
              </a:tabLst>
              <a:defRPr/>
            </a:pPr>
            <a:r>
              <a:rPr lang="fr-FR" sz="3600" dirty="0" smtClean="0">
                <a:solidFill>
                  <a:schemeClr val="tx1">
                    <a:lumMod val="65000"/>
                    <a:lumOff val="35000"/>
                  </a:schemeClr>
                </a:solidFill>
              </a:rPr>
              <a:t>Agenda</a:t>
            </a:r>
            <a:endParaRPr lang="fr-FR" sz="3600" dirty="0">
              <a:solidFill>
                <a:schemeClr val="tx1">
                  <a:lumMod val="65000"/>
                  <a:lumOff val="35000"/>
                </a:schemeClr>
              </a:solidFill>
            </a:endParaRPr>
          </a:p>
        </p:txBody>
      </p:sp>
      <p:sp>
        <p:nvSpPr>
          <p:cNvPr id="3" name="Espace réservé du contenu 2"/>
          <p:cNvSpPr>
            <a:spLocks noGrp="1"/>
          </p:cNvSpPr>
          <p:nvPr>
            <p:ph idx="1"/>
          </p:nvPr>
        </p:nvSpPr>
        <p:spPr>
          <a:xfrm>
            <a:off x="849313" y="1762125"/>
            <a:ext cx="8186737" cy="3754438"/>
          </a:xfrm>
        </p:spPr>
        <p:txBody>
          <a:bodyPr rtlCol="0">
            <a:normAutofit/>
          </a:bodyPr>
          <a:lstStyle/>
          <a:p>
            <a:pPr fontAlgn="auto">
              <a:spcAft>
                <a:spcPts val="0"/>
              </a:spcAft>
              <a:buClr>
                <a:schemeClr val="accent1">
                  <a:lumMod val="75000"/>
                </a:schemeClr>
              </a:buClr>
              <a:buFont typeface="Arial" pitchFamily="34" charset="0"/>
              <a:buChar char="•"/>
              <a:defRPr/>
            </a:pPr>
            <a:r>
              <a:rPr lang="en-GB" dirty="0" smtClean="0">
                <a:solidFill>
                  <a:schemeClr val="tx1">
                    <a:lumMod val="65000"/>
                    <a:lumOff val="35000"/>
                  </a:schemeClr>
                </a:solidFill>
              </a:rPr>
              <a:t>Background</a:t>
            </a:r>
          </a:p>
          <a:p>
            <a:pPr fontAlgn="auto">
              <a:spcAft>
                <a:spcPts val="0"/>
              </a:spcAft>
              <a:buClr>
                <a:schemeClr val="accent1">
                  <a:lumMod val="75000"/>
                </a:schemeClr>
              </a:buClr>
              <a:buFont typeface="Arial" pitchFamily="34" charset="0"/>
              <a:buChar char="•"/>
              <a:defRPr/>
            </a:pPr>
            <a:r>
              <a:rPr lang="en-GB" dirty="0" smtClean="0">
                <a:solidFill>
                  <a:schemeClr val="tx1">
                    <a:lumMod val="65000"/>
                    <a:lumOff val="35000"/>
                  </a:schemeClr>
                </a:solidFill>
              </a:rPr>
              <a:t>High level requirements</a:t>
            </a:r>
          </a:p>
          <a:p>
            <a:pPr fontAlgn="auto">
              <a:spcAft>
                <a:spcPts val="0"/>
              </a:spcAft>
              <a:buClr>
                <a:schemeClr val="accent1">
                  <a:lumMod val="75000"/>
                </a:schemeClr>
              </a:buClr>
              <a:buFont typeface="Arial" pitchFamily="34" charset="0"/>
              <a:buChar char="•"/>
              <a:defRPr/>
            </a:pPr>
            <a:r>
              <a:rPr lang="en-GB" dirty="0" smtClean="0">
                <a:solidFill>
                  <a:schemeClr val="tx1">
                    <a:lumMod val="65000"/>
                    <a:lumOff val="35000"/>
                  </a:schemeClr>
                </a:solidFill>
              </a:rPr>
              <a:t>IT requirements</a:t>
            </a:r>
          </a:p>
          <a:p>
            <a:pPr fontAlgn="auto">
              <a:spcAft>
                <a:spcPts val="0"/>
              </a:spcAft>
              <a:buClr>
                <a:schemeClr val="accent1">
                  <a:lumMod val="75000"/>
                </a:schemeClr>
              </a:buClr>
              <a:buFont typeface="Arial" pitchFamily="34" charset="0"/>
              <a:buChar char="•"/>
              <a:defRPr/>
            </a:pPr>
            <a:r>
              <a:rPr lang="en-GB" dirty="0" smtClean="0">
                <a:solidFill>
                  <a:schemeClr val="tx1">
                    <a:lumMod val="65000"/>
                    <a:lumOff val="35000"/>
                  </a:schemeClr>
                </a:solidFill>
              </a:rPr>
              <a:t>Clearing and Financial settlement</a:t>
            </a:r>
          </a:p>
          <a:p>
            <a:pPr fontAlgn="auto">
              <a:spcAft>
                <a:spcPts val="0"/>
              </a:spcAft>
              <a:buClr>
                <a:schemeClr val="accent1">
                  <a:lumMod val="75000"/>
                </a:schemeClr>
              </a:buClr>
              <a:buFont typeface="Arial" pitchFamily="34" charset="0"/>
              <a:buChar char="•"/>
              <a:defRPr/>
            </a:pPr>
            <a:endParaRPr lang="en-US" dirty="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
            <a:ext cx="9143999" cy="692696"/>
          </a:xfrm>
        </p:spPr>
        <p:txBody>
          <a:bodyPr rtlCol="0">
            <a:noAutofit/>
          </a:bodyPr>
          <a:lstStyle/>
          <a:p>
            <a:pPr fontAlgn="auto">
              <a:spcAft>
                <a:spcPts val="0"/>
              </a:spcAft>
              <a:defRPr/>
            </a:pPr>
            <a:r>
              <a:rPr lang="en-GB" sz="2800" dirty="0" smtClean="0">
                <a:solidFill>
                  <a:schemeClr val="tx1">
                    <a:lumMod val="65000"/>
                    <a:lumOff val="35000"/>
                  </a:schemeClr>
                </a:solidFill>
              </a:rPr>
              <a:t>Hypothesis: GME is connected to the SOB through an API, </a:t>
            </a:r>
            <a:br>
              <a:rPr lang="en-GB" sz="2800" dirty="0" smtClean="0">
                <a:solidFill>
                  <a:schemeClr val="tx1">
                    <a:lumMod val="65000"/>
                    <a:lumOff val="35000"/>
                  </a:schemeClr>
                </a:solidFill>
              </a:rPr>
            </a:br>
            <a:r>
              <a:rPr lang="en-GB" sz="2400" dirty="0" smtClean="0">
                <a:solidFill>
                  <a:schemeClr val="tx1">
                    <a:lumMod val="65000"/>
                    <a:lumOff val="35000"/>
                  </a:schemeClr>
                </a:solidFill>
              </a:rPr>
              <a:t>like a “broker”</a:t>
            </a:r>
            <a:endParaRPr lang="fr-FR" sz="2800" dirty="0">
              <a:solidFill>
                <a:schemeClr val="tx1">
                  <a:lumMod val="65000"/>
                  <a:lumOff val="35000"/>
                </a:schemeClr>
              </a:solidFill>
            </a:endParaRPr>
          </a:p>
        </p:txBody>
      </p:sp>
      <p:sp>
        <p:nvSpPr>
          <p:cNvPr id="24578" name="Line 4"/>
          <p:cNvSpPr>
            <a:spLocks noChangeShapeType="1"/>
          </p:cNvSpPr>
          <p:nvPr/>
        </p:nvSpPr>
        <p:spPr bwMode="auto">
          <a:xfrm>
            <a:off x="4137025" y="2943000"/>
            <a:ext cx="0" cy="2376488"/>
          </a:xfrm>
          <a:prstGeom prst="line">
            <a:avLst/>
          </a:prstGeom>
          <a:noFill/>
          <a:ln w="12700">
            <a:solidFill>
              <a:srgbClr val="C0C0C0"/>
            </a:solidFill>
            <a:prstDash val="dash"/>
            <a:round/>
            <a:headEnd/>
            <a:tailEnd/>
          </a:ln>
        </p:spPr>
        <p:txBody>
          <a:bodyPr/>
          <a:lstStyle/>
          <a:p>
            <a:endParaRPr lang="it-IT"/>
          </a:p>
        </p:txBody>
      </p:sp>
      <p:sp>
        <p:nvSpPr>
          <p:cNvPr id="24579" name="Text Box 5"/>
          <p:cNvSpPr txBox="1">
            <a:spLocks noChangeArrowheads="1"/>
          </p:cNvSpPr>
          <p:nvPr/>
        </p:nvSpPr>
        <p:spPr bwMode="auto">
          <a:xfrm>
            <a:off x="4784725" y="1196750"/>
            <a:ext cx="987425" cy="369888"/>
          </a:xfrm>
          <a:prstGeom prst="rect">
            <a:avLst/>
          </a:prstGeom>
          <a:noFill/>
          <a:ln w="9525">
            <a:noFill/>
            <a:miter lim="800000"/>
            <a:headEnd/>
            <a:tailEnd/>
          </a:ln>
        </p:spPr>
        <p:txBody>
          <a:bodyPr>
            <a:spAutoFit/>
          </a:bodyPr>
          <a:lstStyle/>
          <a:p>
            <a:pPr>
              <a:spcBef>
                <a:spcPct val="50000"/>
              </a:spcBef>
            </a:pPr>
            <a:r>
              <a:rPr lang="en-US" b="1">
                <a:solidFill>
                  <a:srgbClr val="808080"/>
                </a:solidFill>
                <a:latin typeface="Calibri" pitchFamily="34" charset="0"/>
              </a:rPr>
              <a:t>Hub IT</a:t>
            </a:r>
          </a:p>
        </p:txBody>
      </p:sp>
      <p:sp>
        <p:nvSpPr>
          <p:cNvPr id="24580" name="Text Box 6"/>
          <p:cNvSpPr txBox="1">
            <a:spLocks noChangeArrowheads="1"/>
          </p:cNvSpPr>
          <p:nvPr/>
        </p:nvSpPr>
        <p:spPr bwMode="auto">
          <a:xfrm>
            <a:off x="2768600" y="1196750"/>
            <a:ext cx="1074738" cy="369888"/>
          </a:xfrm>
          <a:prstGeom prst="rect">
            <a:avLst/>
          </a:prstGeom>
          <a:noFill/>
          <a:ln w="9525">
            <a:noFill/>
            <a:miter lim="800000"/>
            <a:headEnd/>
            <a:tailEnd/>
          </a:ln>
        </p:spPr>
        <p:txBody>
          <a:bodyPr>
            <a:spAutoFit/>
          </a:bodyPr>
          <a:lstStyle/>
          <a:p>
            <a:pPr>
              <a:spcBef>
                <a:spcPct val="50000"/>
              </a:spcBef>
            </a:pPr>
            <a:r>
              <a:rPr lang="en-US" b="1">
                <a:solidFill>
                  <a:srgbClr val="808080"/>
                </a:solidFill>
                <a:latin typeface="Calibri" pitchFamily="34" charset="0"/>
              </a:rPr>
              <a:t>Hub FR</a:t>
            </a:r>
          </a:p>
        </p:txBody>
      </p:sp>
      <p:sp>
        <p:nvSpPr>
          <p:cNvPr id="24581" name="Text Box 7"/>
          <p:cNvSpPr txBox="1">
            <a:spLocks noChangeArrowheads="1"/>
          </p:cNvSpPr>
          <p:nvPr/>
        </p:nvSpPr>
        <p:spPr bwMode="auto">
          <a:xfrm>
            <a:off x="5434013" y="3519263"/>
            <a:ext cx="704850" cy="261937"/>
          </a:xfrm>
          <a:prstGeom prst="rect">
            <a:avLst/>
          </a:prstGeom>
          <a:noFill/>
          <a:ln w="9525">
            <a:noFill/>
            <a:miter lim="800000"/>
            <a:headEnd/>
            <a:tailEnd/>
          </a:ln>
        </p:spPr>
        <p:txBody>
          <a:bodyPr>
            <a:spAutoFit/>
          </a:bodyPr>
          <a:lstStyle/>
          <a:p>
            <a:pPr algn="ctr">
              <a:spcBef>
                <a:spcPct val="50000"/>
              </a:spcBef>
            </a:pPr>
            <a:r>
              <a:rPr lang="en-US" sz="1100" b="1">
                <a:solidFill>
                  <a:srgbClr val="4D4D4D"/>
                </a:solidFill>
                <a:latin typeface="Calibri" pitchFamily="34" charset="0"/>
              </a:rPr>
              <a:t>Buyer </a:t>
            </a:r>
            <a:r>
              <a:rPr lang="en-US" sz="1100" b="1" baseline="-25000">
                <a:solidFill>
                  <a:srgbClr val="4D4D4D"/>
                </a:solidFill>
                <a:latin typeface="Calibri" pitchFamily="34" charset="0"/>
              </a:rPr>
              <a:t>B</a:t>
            </a:r>
          </a:p>
        </p:txBody>
      </p:sp>
      <p:sp>
        <p:nvSpPr>
          <p:cNvPr id="24582" name="Text Box 8"/>
          <p:cNvSpPr txBox="1">
            <a:spLocks noChangeArrowheads="1"/>
          </p:cNvSpPr>
          <p:nvPr/>
        </p:nvSpPr>
        <p:spPr bwMode="auto">
          <a:xfrm>
            <a:off x="3246438" y="3519263"/>
            <a:ext cx="704850" cy="261937"/>
          </a:xfrm>
          <a:prstGeom prst="rect">
            <a:avLst/>
          </a:prstGeom>
          <a:noFill/>
          <a:ln w="9525">
            <a:noFill/>
            <a:miter lim="800000"/>
            <a:headEnd/>
            <a:tailEnd/>
          </a:ln>
        </p:spPr>
        <p:txBody>
          <a:bodyPr>
            <a:spAutoFit/>
          </a:bodyPr>
          <a:lstStyle/>
          <a:p>
            <a:pPr algn="ctr">
              <a:spcBef>
                <a:spcPct val="50000"/>
              </a:spcBef>
            </a:pPr>
            <a:r>
              <a:rPr lang="en-US" sz="1100" b="1">
                <a:solidFill>
                  <a:srgbClr val="4D4D4D"/>
                </a:solidFill>
                <a:latin typeface="Calibri" pitchFamily="34" charset="0"/>
              </a:rPr>
              <a:t>ECC</a:t>
            </a:r>
          </a:p>
        </p:txBody>
      </p:sp>
      <p:sp>
        <p:nvSpPr>
          <p:cNvPr id="24583" name="Line 9"/>
          <p:cNvSpPr>
            <a:spLocks noChangeShapeType="1"/>
          </p:cNvSpPr>
          <p:nvPr/>
        </p:nvSpPr>
        <p:spPr bwMode="auto">
          <a:xfrm flipH="1">
            <a:off x="681038" y="4166963"/>
            <a:ext cx="6264275" cy="0"/>
          </a:xfrm>
          <a:prstGeom prst="line">
            <a:avLst/>
          </a:prstGeom>
          <a:noFill/>
          <a:ln w="12700">
            <a:solidFill>
              <a:srgbClr val="FF9900"/>
            </a:solidFill>
            <a:round/>
            <a:headEnd/>
            <a:tailEnd/>
          </a:ln>
        </p:spPr>
        <p:txBody>
          <a:bodyPr/>
          <a:lstStyle/>
          <a:p>
            <a:endParaRPr lang="it-IT"/>
          </a:p>
        </p:txBody>
      </p:sp>
      <p:sp>
        <p:nvSpPr>
          <p:cNvPr id="24584" name="Text Box 11"/>
          <p:cNvSpPr txBox="1">
            <a:spLocks noChangeArrowheads="1"/>
          </p:cNvSpPr>
          <p:nvPr/>
        </p:nvSpPr>
        <p:spPr bwMode="auto">
          <a:xfrm>
            <a:off x="609600" y="3446238"/>
            <a:ext cx="1008063" cy="600075"/>
          </a:xfrm>
          <a:prstGeom prst="rect">
            <a:avLst/>
          </a:prstGeom>
          <a:noFill/>
          <a:ln w="9525">
            <a:noFill/>
            <a:miter lim="800000"/>
            <a:headEnd/>
            <a:tailEnd/>
          </a:ln>
        </p:spPr>
        <p:txBody>
          <a:bodyPr>
            <a:spAutoFit/>
          </a:bodyPr>
          <a:lstStyle/>
          <a:p>
            <a:pPr algn="ctr">
              <a:spcBef>
                <a:spcPct val="50000"/>
              </a:spcBef>
            </a:pPr>
            <a:r>
              <a:rPr lang="en-US" sz="1100" b="1">
                <a:solidFill>
                  <a:srgbClr val="FF9900"/>
                </a:solidFill>
                <a:latin typeface="Calibri" pitchFamily="34" charset="0"/>
              </a:rPr>
              <a:t>Financial settlement of the energy</a:t>
            </a:r>
          </a:p>
        </p:txBody>
      </p:sp>
      <p:sp>
        <p:nvSpPr>
          <p:cNvPr id="24585" name="Text Box 12"/>
          <p:cNvSpPr txBox="1">
            <a:spLocks noChangeArrowheads="1"/>
          </p:cNvSpPr>
          <p:nvPr/>
        </p:nvSpPr>
        <p:spPr bwMode="auto">
          <a:xfrm>
            <a:off x="609600" y="4382863"/>
            <a:ext cx="1008063" cy="261937"/>
          </a:xfrm>
          <a:prstGeom prst="rect">
            <a:avLst/>
          </a:prstGeom>
          <a:noFill/>
          <a:ln w="9525">
            <a:noFill/>
            <a:miter lim="800000"/>
            <a:headEnd/>
            <a:tailEnd/>
          </a:ln>
        </p:spPr>
        <p:txBody>
          <a:bodyPr>
            <a:spAutoFit/>
          </a:bodyPr>
          <a:lstStyle/>
          <a:p>
            <a:pPr algn="ctr">
              <a:spcBef>
                <a:spcPct val="50000"/>
              </a:spcBef>
            </a:pPr>
            <a:r>
              <a:rPr lang="en-US" sz="1100" b="1">
                <a:solidFill>
                  <a:srgbClr val="FF9900"/>
                </a:solidFill>
                <a:latin typeface="Calibri" pitchFamily="34" charset="0"/>
              </a:rPr>
              <a:t>Nominations</a:t>
            </a:r>
          </a:p>
        </p:txBody>
      </p:sp>
      <p:sp>
        <p:nvSpPr>
          <p:cNvPr id="24586" name="Text Box 13"/>
          <p:cNvSpPr txBox="1">
            <a:spLocks noChangeArrowheads="1"/>
          </p:cNvSpPr>
          <p:nvPr/>
        </p:nvSpPr>
        <p:spPr bwMode="auto">
          <a:xfrm>
            <a:off x="1617663" y="4281263"/>
            <a:ext cx="704850" cy="261937"/>
          </a:xfrm>
          <a:prstGeom prst="rect">
            <a:avLst/>
          </a:prstGeom>
          <a:noFill/>
          <a:ln w="9525">
            <a:noFill/>
            <a:miter lim="800000"/>
            <a:headEnd/>
            <a:tailEnd/>
          </a:ln>
        </p:spPr>
        <p:txBody>
          <a:bodyPr>
            <a:spAutoFit/>
          </a:bodyPr>
          <a:lstStyle/>
          <a:p>
            <a:pPr algn="ctr">
              <a:spcBef>
                <a:spcPct val="50000"/>
              </a:spcBef>
            </a:pPr>
            <a:r>
              <a:rPr lang="en-US" sz="1100" b="1">
                <a:solidFill>
                  <a:srgbClr val="4D4D4D"/>
                </a:solidFill>
                <a:latin typeface="Calibri" pitchFamily="34" charset="0"/>
              </a:rPr>
              <a:t>Seller </a:t>
            </a:r>
            <a:r>
              <a:rPr lang="en-US" sz="1100" b="1" baseline="-25000">
                <a:solidFill>
                  <a:srgbClr val="4D4D4D"/>
                </a:solidFill>
                <a:latin typeface="Calibri" pitchFamily="34" charset="0"/>
              </a:rPr>
              <a:t>A</a:t>
            </a:r>
          </a:p>
        </p:txBody>
      </p:sp>
      <p:sp>
        <p:nvSpPr>
          <p:cNvPr id="24587" name="Text Box 14"/>
          <p:cNvSpPr txBox="1">
            <a:spLocks noChangeArrowheads="1"/>
          </p:cNvSpPr>
          <p:nvPr/>
        </p:nvSpPr>
        <p:spPr bwMode="auto">
          <a:xfrm>
            <a:off x="6010275" y="4252688"/>
            <a:ext cx="704850" cy="261937"/>
          </a:xfrm>
          <a:prstGeom prst="rect">
            <a:avLst/>
          </a:prstGeom>
          <a:noFill/>
          <a:ln w="9525">
            <a:noFill/>
            <a:miter lim="800000"/>
            <a:headEnd/>
            <a:tailEnd/>
          </a:ln>
        </p:spPr>
        <p:txBody>
          <a:bodyPr>
            <a:spAutoFit/>
          </a:bodyPr>
          <a:lstStyle/>
          <a:p>
            <a:pPr algn="ctr">
              <a:spcBef>
                <a:spcPct val="50000"/>
              </a:spcBef>
            </a:pPr>
            <a:r>
              <a:rPr lang="en-US" sz="1100" b="1">
                <a:solidFill>
                  <a:srgbClr val="4D4D4D"/>
                </a:solidFill>
                <a:latin typeface="Calibri" pitchFamily="34" charset="0"/>
              </a:rPr>
              <a:t>Buyer </a:t>
            </a:r>
            <a:r>
              <a:rPr lang="en-US" sz="1100" b="1" baseline="-25000">
                <a:solidFill>
                  <a:srgbClr val="4D4D4D"/>
                </a:solidFill>
                <a:latin typeface="Calibri" pitchFamily="34" charset="0"/>
              </a:rPr>
              <a:t>B</a:t>
            </a:r>
          </a:p>
        </p:txBody>
      </p:sp>
      <p:sp>
        <p:nvSpPr>
          <p:cNvPr id="24588" name="Text Box 15"/>
          <p:cNvSpPr txBox="1">
            <a:spLocks noChangeArrowheads="1"/>
          </p:cNvSpPr>
          <p:nvPr/>
        </p:nvSpPr>
        <p:spPr bwMode="auto">
          <a:xfrm>
            <a:off x="2047875" y="3519263"/>
            <a:ext cx="704850" cy="261937"/>
          </a:xfrm>
          <a:prstGeom prst="rect">
            <a:avLst/>
          </a:prstGeom>
          <a:noFill/>
          <a:ln w="9525">
            <a:noFill/>
            <a:miter lim="800000"/>
            <a:headEnd/>
            <a:tailEnd/>
          </a:ln>
        </p:spPr>
        <p:txBody>
          <a:bodyPr>
            <a:spAutoFit/>
          </a:bodyPr>
          <a:lstStyle/>
          <a:p>
            <a:pPr algn="ctr">
              <a:spcBef>
                <a:spcPct val="50000"/>
              </a:spcBef>
            </a:pPr>
            <a:r>
              <a:rPr lang="en-US" sz="1100" b="1">
                <a:solidFill>
                  <a:srgbClr val="4D4D4D"/>
                </a:solidFill>
                <a:latin typeface="Calibri" pitchFamily="34" charset="0"/>
              </a:rPr>
              <a:t>Seller </a:t>
            </a:r>
            <a:r>
              <a:rPr lang="en-US" sz="1100" b="1" baseline="-25000">
                <a:solidFill>
                  <a:srgbClr val="4D4D4D"/>
                </a:solidFill>
                <a:latin typeface="Calibri" pitchFamily="34" charset="0"/>
              </a:rPr>
              <a:t>A</a:t>
            </a:r>
          </a:p>
        </p:txBody>
      </p:sp>
      <p:sp>
        <p:nvSpPr>
          <p:cNvPr id="24589" name="Line 16"/>
          <p:cNvSpPr>
            <a:spLocks noChangeShapeType="1"/>
          </p:cNvSpPr>
          <p:nvPr/>
        </p:nvSpPr>
        <p:spPr bwMode="auto">
          <a:xfrm flipV="1">
            <a:off x="2655888" y="3644675"/>
            <a:ext cx="792162" cy="0"/>
          </a:xfrm>
          <a:prstGeom prst="line">
            <a:avLst/>
          </a:prstGeom>
          <a:noFill/>
          <a:ln w="9525">
            <a:solidFill>
              <a:srgbClr val="5F5F5F"/>
            </a:solidFill>
            <a:round/>
            <a:headEnd type="triangle" w="sm" len="med"/>
            <a:tailEnd type="none" w="sm" len="med"/>
          </a:ln>
        </p:spPr>
        <p:txBody>
          <a:bodyPr/>
          <a:lstStyle/>
          <a:p>
            <a:endParaRPr lang="it-IT"/>
          </a:p>
        </p:txBody>
      </p:sp>
      <p:sp>
        <p:nvSpPr>
          <p:cNvPr id="24590" name="Text Box 18"/>
          <p:cNvSpPr txBox="1">
            <a:spLocks noChangeArrowheads="1"/>
          </p:cNvSpPr>
          <p:nvPr/>
        </p:nvSpPr>
        <p:spPr bwMode="auto">
          <a:xfrm>
            <a:off x="3956050" y="1912713"/>
            <a:ext cx="831850" cy="246062"/>
          </a:xfrm>
          <a:prstGeom prst="rect">
            <a:avLst/>
          </a:prstGeom>
          <a:noFill/>
          <a:ln w="9525">
            <a:noFill/>
            <a:miter lim="800000"/>
            <a:headEnd/>
            <a:tailEnd/>
          </a:ln>
        </p:spPr>
        <p:txBody>
          <a:bodyPr>
            <a:spAutoFit/>
          </a:bodyPr>
          <a:lstStyle/>
          <a:p>
            <a:pPr algn="ctr"/>
            <a:r>
              <a:rPr lang="en-US" sz="1000" b="1">
                <a:solidFill>
                  <a:srgbClr val="5F5F5F"/>
                </a:solidFill>
                <a:latin typeface="Calibri" pitchFamily="34" charset="0"/>
              </a:rPr>
              <a:t>   Capa. </a:t>
            </a:r>
            <a:r>
              <a:rPr lang="en-US" sz="1100" b="1" baseline="-25000">
                <a:solidFill>
                  <a:srgbClr val="5F5F5F"/>
                </a:solidFill>
                <a:latin typeface="Calibri" pitchFamily="34" charset="0"/>
              </a:rPr>
              <a:t>FR-IT</a:t>
            </a:r>
          </a:p>
        </p:txBody>
      </p:sp>
      <p:sp>
        <p:nvSpPr>
          <p:cNvPr id="24591" name="Line 19"/>
          <p:cNvSpPr>
            <a:spLocks noChangeShapeType="1"/>
          </p:cNvSpPr>
          <p:nvPr/>
        </p:nvSpPr>
        <p:spPr bwMode="auto">
          <a:xfrm flipH="1" flipV="1">
            <a:off x="2057400" y="4597175"/>
            <a:ext cx="785813" cy="571500"/>
          </a:xfrm>
          <a:prstGeom prst="line">
            <a:avLst/>
          </a:prstGeom>
          <a:noFill/>
          <a:ln w="9525">
            <a:solidFill>
              <a:srgbClr val="5F5F5F"/>
            </a:solidFill>
            <a:round/>
            <a:headEnd type="diamond" w="med" len="med"/>
            <a:tailEnd type="diamond" w="med" len="med"/>
          </a:ln>
        </p:spPr>
        <p:txBody>
          <a:bodyPr/>
          <a:lstStyle/>
          <a:p>
            <a:endParaRPr lang="it-IT"/>
          </a:p>
        </p:txBody>
      </p:sp>
      <p:sp>
        <p:nvSpPr>
          <p:cNvPr id="24592" name="Text Box 20"/>
          <p:cNvSpPr txBox="1">
            <a:spLocks noChangeArrowheads="1"/>
          </p:cNvSpPr>
          <p:nvPr/>
        </p:nvSpPr>
        <p:spPr bwMode="auto">
          <a:xfrm>
            <a:off x="4672013" y="3446238"/>
            <a:ext cx="1008062" cy="430212"/>
          </a:xfrm>
          <a:prstGeom prst="rect">
            <a:avLst/>
          </a:prstGeom>
          <a:noFill/>
          <a:ln w="9525">
            <a:noFill/>
            <a:miter lim="800000"/>
            <a:headEnd/>
            <a:tailEnd/>
          </a:ln>
        </p:spPr>
        <p:txBody>
          <a:bodyPr>
            <a:spAutoFit/>
          </a:bodyPr>
          <a:lstStyle/>
          <a:p>
            <a:r>
              <a:rPr lang="en-US" sz="1100" b="1">
                <a:solidFill>
                  <a:srgbClr val="FF9900"/>
                </a:solidFill>
                <a:latin typeface="Calibri" pitchFamily="34" charset="0"/>
              </a:rPr>
              <a:t>        500  €</a:t>
            </a:r>
          </a:p>
          <a:p>
            <a:r>
              <a:rPr lang="en-US" sz="1100" b="1">
                <a:solidFill>
                  <a:srgbClr val="FF9900"/>
                </a:solidFill>
                <a:latin typeface="Calibri" pitchFamily="34" charset="0"/>
              </a:rPr>
              <a:t>         M+1 </a:t>
            </a:r>
            <a:endParaRPr lang="en-US" sz="1000" b="1">
              <a:solidFill>
                <a:srgbClr val="FF9900"/>
              </a:solidFill>
              <a:latin typeface="Calibri" pitchFamily="34" charset="0"/>
            </a:endParaRPr>
          </a:p>
        </p:txBody>
      </p:sp>
      <p:sp>
        <p:nvSpPr>
          <p:cNvPr id="20" name="Text Box 21"/>
          <p:cNvSpPr txBox="1">
            <a:spLocks noChangeArrowheads="1"/>
          </p:cNvSpPr>
          <p:nvPr/>
        </p:nvSpPr>
        <p:spPr bwMode="auto">
          <a:xfrm>
            <a:off x="2700338" y="5281388"/>
            <a:ext cx="704850" cy="261937"/>
          </a:xfrm>
          <a:prstGeom prst="rect">
            <a:avLst/>
          </a:prstGeom>
          <a:noFill/>
          <a:ln w="9525">
            <a:noFill/>
            <a:miter lim="800000"/>
            <a:headEnd/>
            <a:tailEnd/>
          </a:ln>
        </p:spPr>
        <p:txBody>
          <a:bodyPr>
            <a:spAutoFit/>
          </a:bodyPr>
          <a:lstStyle/>
          <a:p>
            <a:pPr algn="ctr" fontAlgn="auto">
              <a:spcBef>
                <a:spcPct val="50000"/>
              </a:spcBef>
              <a:spcAft>
                <a:spcPts val="0"/>
              </a:spcAft>
              <a:defRPr/>
            </a:pPr>
            <a:r>
              <a:rPr lang="en-US" sz="1100" b="1">
                <a:solidFill>
                  <a:schemeClr val="tx1">
                    <a:lumMod val="65000"/>
                    <a:lumOff val="35000"/>
                  </a:schemeClr>
                </a:solidFill>
                <a:latin typeface="+mn-lt"/>
              </a:rPr>
              <a:t> TSO </a:t>
            </a:r>
            <a:r>
              <a:rPr lang="en-US" sz="1100" b="1" baseline="-25000">
                <a:solidFill>
                  <a:schemeClr val="tx1">
                    <a:lumMod val="65000"/>
                    <a:lumOff val="35000"/>
                  </a:schemeClr>
                </a:solidFill>
                <a:latin typeface="+mn-lt"/>
              </a:rPr>
              <a:t>A</a:t>
            </a:r>
          </a:p>
        </p:txBody>
      </p:sp>
      <p:sp>
        <p:nvSpPr>
          <p:cNvPr id="21" name="Text Box 22"/>
          <p:cNvSpPr txBox="1">
            <a:spLocks noChangeArrowheads="1"/>
          </p:cNvSpPr>
          <p:nvPr/>
        </p:nvSpPr>
        <p:spPr bwMode="auto">
          <a:xfrm>
            <a:off x="4856163" y="5281388"/>
            <a:ext cx="704850" cy="261937"/>
          </a:xfrm>
          <a:prstGeom prst="rect">
            <a:avLst/>
          </a:prstGeom>
          <a:noFill/>
          <a:ln w="9525">
            <a:noFill/>
            <a:miter lim="800000"/>
            <a:headEnd/>
            <a:tailEnd/>
          </a:ln>
        </p:spPr>
        <p:txBody>
          <a:bodyPr>
            <a:spAutoFit/>
          </a:bodyPr>
          <a:lstStyle/>
          <a:p>
            <a:pPr algn="ctr" fontAlgn="auto">
              <a:spcBef>
                <a:spcPct val="50000"/>
              </a:spcBef>
              <a:spcAft>
                <a:spcPts val="0"/>
              </a:spcAft>
              <a:defRPr/>
            </a:pPr>
            <a:r>
              <a:rPr lang="en-US" sz="1100" b="1">
                <a:solidFill>
                  <a:schemeClr val="tx1">
                    <a:lumMod val="65000"/>
                    <a:lumOff val="35000"/>
                  </a:schemeClr>
                </a:solidFill>
                <a:latin typeface="+mn-lt"/>
              </a:rPr>
              <a:t>TSO </a:t>
            </a:r>
            <a:r>
              <a:rPr lang="en-US" sz="1100" b="1" baseline="-25000">
                <a:solidFill>
                  <a:schemeClr val="tx1">
                    <a:lumMod val="65000"/>
                    <a:lumOff val="35000"/>
                  </a:schemeClr>
                </a:solidFill>
                <a:latin typeface="+mn-lt"/>
              </a:rPr>
              <a:t>B</a:t>
            </a:r>
          </a:p>
        </p:txBody>
      </p:sp>
      <p:sp>
        <p:nvSpPr>
          <p:cNvPr id="24595" name="AutoShape 23"/>
          <p:cNvSpPr>
            <a:spLocks noChangeArrowheads="1"/>
          </p:cNvSpPr>
          <p:nvPr/>
        </p:nvSpPr>
        <p:spPr bwMode="auto">
          <a:xfrm rot="968660">
            <a:off x="2668588" y="4359050"/>
            <a:ext cx="215900" cy="122238"/>
          </a:xfrm>
          <a:prstGeom prst="lightningBolt">
            <a:avLst/>
          </a:prstGeom>
          <a:solidFill>
            <a:srgbClr val="FFCC00"/>
          </a:solidFill>
          <a:ln w="9525">
            <a:solidFill>
              <a:srgbClr val="000000"/>
            </a:solidFill>
            <a:miter lim="800000"/>
            <a:headEnd/>
            <a:tailEnd/>
          </a:ln>
        </p:spPr>
        <p:txBody>
          <a:bodyPr wrap="none" anchor="ctr"/>
          <a:lstStyle/>
          <a:p>
            <a:endParaRPr lang="en-US" sz="2400">
              <a:latin typeface="Calibri" pitchFamily="34" charset="0"/>
            </a:endParaRPr>
          </a:p>
        </p:txBody>
      </p:sp>
      <p:sp>
        <p:nvSpPr>
          <p:cNvPr id="24596" name="Line 24"/>
          <p:cNvSpPr>
            <a:spLocks noChangeShapeType="1"/>
          </p:cNvSpPr>
          <p:nvPr/>
        </p:nvSpPr>
        <p:spPr bwMode="auto">
          <a:xfrm flipV="1">
            <a:off x="5486400" y="4525738"/>
            <a:ext cx="714375" cy="647700"/>
          </a:xfrm>
          <a:prstGeom prst="line">
            <a:avLst/>
          </a:prstGeom>
          <a:noFill/>
          <a:ln w="9525">
            <a:solidFill>
              <a:srgbClr val="5F5F5F"/>
            </a:solidFill>
            <a:round/>
            <a:headEnd type="diamond" w="med" len="med"/>
            <a:tailEnd type="diamond" w="med" len="med"/>
          </a:ln>
        </p:spPr>
        <p:txBody>
          <a:bodyPr/>
          <a:lstStyle/>
          <a:p>
            <a:endParaRPr lang="it-IT"/>
          </a:p>
        </p:txBody>
      </p:sp>
      <p:sp>
        <p:nvSpPr>
          <p:cNvPr id="24597" name="Text Box 25"/>
          <p:cNvSpPr txBox="1">
            <a:spLocks noChangeArrowheads="1"/>
          </p:cNvSpPr>
          <p:nvPr/>
        </p:nvSpPr>
        <p:spPr bwMode="auto">
          <a:xfrm>
            <a:off x="3232150" y="4281263"/>
            <a:ext cx="704850" cy="261937"/>
          </a:xfrm>
          <a:prstGeom prst="rect">
            <a:avLst/>
          </a:prstGeom>
          <a:noFill/>
          <a:ln w="9525">
            <a:noFill/>
            <a:miter lim="800000"/>
            <a:headEnd/>
            <a:tailEnd/>
          </a:ln>
        </p:spPr>
        <p:txBody>
          <a:bodyPr>
            <a:spAutoFit/>
          </a:bodyPr>
          <a:lstStyle/>
          <a:p>
            <a:pPr algn="ctr">
              <a:spcBef>
                <a:spcPct val="50000"/>
              </a:spcBef>
            </a:pPr>
            <a:r>
              <a:rPr lang="en-US" sz="1100" b="1">
                <a:solidFill>
                  <a:srgbClr val="4D4D4D"/>
                </a:solidFill>
                <a:latin typeface="Calibri" pitchFamily="34" charset="0"/>
              </a:rPr>
              <a:t>ECC</a:t>
            </a:r>
          </a:p>
        </p:txBody>
      </p:sp>
      <p:sp>
        <p:nvSpPr>
          <p:cNvPr id="25" name="Line 29"/>
          <p:cNvSpPr>
            <a:spLocks noChangeShapeType="1"/>
          </p:cNvSpPr>
          <p:nvPr/>
        </p:nvSpPr>
        <p:spPr bwMode="auto">
          <a:xfrm>
            <a:off x="7912993" y="4797028"/>
            <a:ext cx="409575" cy="0"/>
          </a:xfrm>
          <a:prstGeom prst="line">
            <a:avLst/>
          </a:prstGeom>
          <a:noFill/>
          <a:ln w="9525">
            <a:solidFill>
              <a:srgbClr val="5F5F5F"/>
            </a:solidFill>
            <a:round/>
            <a:headEnd type="none" w="sm" len="med"/>
            <a:tailEnd type="triangle" w="sm" len="med"/>
          </a:ln>
        </p:spPr>
        <p:txBody>
          <a:bodyPr/>
          <a:lstStyle/>
          <a:p>
            <a:pPr fontAlgn="auto">
              <a:spcBef>
                <a:spcPts val="0"/>
              </a:spcBef>
              <a:spcAft>
                <a:spcPts val="0"/>
              </a:spcAft>
              <a:defRPr/>
            </a:pPr>
            <a:endParaRPr lang="en-US" sz="2400">
              <a:solidFill>
                <a:schemeClr val="tx1">
                  <a:lumMod val="65000"/>
                  <a:lumOff val="35000"/>
                </a:schemeClr>
              </a:solidFill>
              <a:latin typeface="+mn-lt"/>
            </a:endParaRPr>
          </a:p>
        </p:txBody>
      </p:sp>
      <p:sp>
        <p:nvSpPr>
          <p:cNvPr id="26" name="Line 30"/>
          <p:cNvSpPr>
            <a:spLocks noChangeShapeType="1"/>
          </p:cNvSpPr>
          <p:nvPr/>
        </p:nvSpPr>
        <p:spPr bwMode="auto">
          <a:xfrm>
            <a:off x="7912993" y="5228828"/>
            <a:ext cx="409575" cy="0"/>
          </a:xfrm>
          <a:prstGeom prst="line">
            <a:avLst/>
          </a:prstGeom>
          <a:noFill/>
          <a:ln w="9525">
            <a:solidFill>
              <a:srgbClr val="5F5F5F"/>
            </a:solidFill>
            <a:round/>
            <a:headEnd type="triangle" w="sm" len="med"/>
            <a:tailEnd type="none" w="sm" len="med"/>
          </a:ln>
        </p:spPr>
        <p:txBody>
          <a:bodyPr/>
          <a:lstStyle/>
          <a:p>
            <a:pPr fontAlgn="auto">
              <a:spcBef>
                <a:spcPts val="0"/>
              </a:spcBef>
              <a:spcAft>
                <a:spcPts val="0"/>
              </a:spcAft>
              <a:defRPr/>
            </a:pPr>
            <a:endParaRPr lang="en-US" sz="2400">
              <a:solidFill>
                <a:schemeClr val="tx1">
                  <a:lumMod val="65000"/>
                  <a:lumOff val="35000"/>
                </a:schemeClr>
              </a:solidFill>
              <a:latin typeface="+mn-lt"/>
            </a:endParaRPr>
          </a:p>
        </p:txBody>
      </p:sp>
      <p:sp>
        <p:nvSpPr>
          <p:cNvPr id="27" name="Text Box 31"/>
          <p:cNvSpPr txBox="1">
            <a:spLocks noChangeArrowheads="1"/>
          </p:cNvSpPr>
          <p:nvPr/>
        </p:nvSpPr>
        <p:spPr bwMode="auto">
          <a:xfrm>
            <a:off x="7709793" y="4652565"/>
            <a:ext cx="284162" cy="246063"/>
          </a:xfrm>
          <a:prstGeom prst="rect">
            <a:avLst/>
          </a:prstGeom>
          <a:noFill/>
          <a:ln w="9525">
            <a:noFill/>
            <a:miter lim="800000"/>
            <a:headEnd/>
            <a:tailEnd/>
          </a:ln>
        </p:spPr>
        <p:txBody>
          <a:bodyPr>
            <a:spAutoFit/>
          </a:bodyPr>
          <a:lstStyle/>
          <a:p>
            <a:pPr algn="ctr" fontAlgn="auto">
              <a:spcBef>
                <a:spcPct val="50000"/>
              </a:spcBef>
              <a:spcAft>
                <a:spcPts val="0"/>
              </a:spcAft>
              <a:defRPr/>
            </a:pPr>
            <a:r>
              <a:rPr lang="en-US" sz="1000" b="1">
                <a:solidFill>
                  <a:schemeClr val="tx1">
                    <a:lumMod val="65000"/>
                    <a:lumOff val="35000"/>
                  </a:schemeClr>
                </a:solidFill>
                <a:latin typeface="+mn-lt"/>
              </a:rPr>
              <a:t>A</a:t>
            </a:r>
          </a:p>
        </p:txBody>
      </p:sp>
      <p:sp>
        <p:nvSpPr>
          <p:cNvPr id="28" name="Text Box 32"/>
          <p:cNvSpPr txBox="1">
            <a:spLocks noChangeArrowheads="1"/>
          </p:cNvSpPr>
          <p:nvPr/>
        </p:nvSpPr>
        <p:spPr bwMode="auto">
          <a:xfrm>
            <a:off x="8240018" y="4652565"/>
            <a:ext cx="244475" cy="246063"/>
          </a:xfrm>
          <a:prstGeom prst="rect">
            <a:avLst/>
          </a:prstGeom>
          <a:noFill/>
          <a:ln w="9525">
            <a:noFill/>
            <a:miter lim="800000"/>
            <a:headEnd/>
            <a:tailEnd/>
          </a:ln>
        </p:spPr>
        <p:txBody>
          <a:bodyPr>
            <a:spAutoFit/>
          </a:bodyPr>
          <a:lstStyle/>
          <a:p>
            <a:pPr algn="ctr" fontAlgn="auto">
              <a:spcBef>
                <a:spcPct val="50000"/>
              </a:spcBef>
              <a:spcAft>
                <a:spcPts val="0"/>
              </a:spcAft>
              <a:defRPr/>
            </a:pPr>
            <a:r>
              <a:rPr lang="en-US" sz="1000" b="1">
                <a:solidFill>
                  <a:schemeClr val="tx1">
                    <a:lumMod val="65000"/>
                    <a:lumOff val="35000"/>
                  </a:schemeClr>
                </a:solidFill>
                <a:latin typeface="+mn-lt"/>
              </a:rPr>
              <a:t>B</a:t>
            </a:r>
          </a:p>
        </p:txBody>
      </p:sp>
      <p:sp>
        <p:nvSpPr>
          <p:cNvPr id="29" name="Text Box 33"/>
          <p:cNvSpPr txBox="1">
            <a:spLocks noChangeArrowheads="1"/>
          </p:cNvSpPr>
          <p:nvPr/>
        </p:nvSpPr>
        <p:spPr bwMode="auto">
          <a:xfrm>
            <a:off x="7546280" y="4797028"/>
            <a:ext cx="1101725" cy="246062"/>
          </a:xfrm>
          <a:prstGeom prst="rect">
            <a:avLst/>
          </a:prstGeom>
          <a:noFill/>
          <a:ln w="9525">
            <a:noFill/>
            <a:miter lim="800000"/>
            <a:headEnd/>
            <a:tailEnd/>
          </a:ln>
        </p:spPr>
        <p:txBody>
          <a:bodyPr>
            <a:spAutoFit/>
          </a:bodyPr>
          <a:lstStyle/>
          <a:p>
            <a:pPr algn="ctr" fontAlgn="auto">
              <a:spcBef>
                <a:spcPct val="50000"/>
              </a:spcBef>
              <a:spcAft>
                <a:spcPts val="0"/>
              </a:spcAft>
              <a:defRPr/>
            </a:pPr>
            <a:r>
              <a:rPr lang="en-US" sz="1000" b="1" i="1" dirty="0">
                <a:solidFill>
                  <a:schemeClr val="tx1">
                    <a:lumMod val="65000"/>
                    <a:lumOff val="35000"/>
                  </a:schemeClr>
                </a:solidFill>
                <a:latin typeface="+mn-lt"/>
              </a:rPr>
              <a:t>“A sells to B”</a:t>
            </a:r>
          </a:p>
        </p:txBody>
      </p:sp>
      <p:sp>
        <p:nvSpPr>
          <p:cNvPr id="30" name="Text Box 34"/>
          <p:cNvSpPr txBox="1">
            <a:spLocks noChangeArrowheads="1"/>
          </p:cNvSpPr>
          <p:nvPr/>
        </p:nvSpPr>
        <p:spPr bwMode="auto">
          <a:xfrm>
            <a:off x="7709793" y="5087540"/>
            <a:ext cx="284162" cy="246063"/>
          </a:xfrm>
          <a:prstGeom prst="rect">
            <a:avLst/>
          </a:prstGeom>
          <a:noFill/>
          <a:ln w="9525">
            <a:noFill/>
            <a:miter lim="800000"/>
            <a:headEnd/>
            <a:tailEnd/>
          </a:ln>
        </p:spPr>
        <p:txBody>
          <a:bodyPr>
            <a:spAutoFit/>
          </a:bodyPr>
          <a:lstStyle/>
          <a:p>
            <a:pPr algn="ctr" fontAlgn="auto">
              <a:spcBef>
                <a:spcPct val="50000"/>
              </a:spcBef>
              <a:spcAft>
                <a:spcPts val="0"/>
              </a:spcAft>
              <a:defRPr/>
            </a:pPr>
            <a:r>
              <a:rPr lang="en-US" sz="1000" b="1">
                <a:solidFill>
                  <a:schemeClr val="tx1">
                    <a:lumMod val="65000"/>
                    <a:lumOff val="35000"/>
                  </a:schemeClr>
                </a:solidFill>
                <a:latin typeface="+mn-lt"/>
              </a:rPr>
              <a:t>A</a:t>
            </a:r>
          </a:p>
        </p:txBody>
      </p:sp>
      <p:sp>
        <p:nvSpPr>
          <p:cNvPr id="31" name="Text Box 35"/>
          <p:cNvSpPr txBox="1">
            <a:spLocks noChangeArrowheads="1"/>
          </p:cNvSpPr>
          <p:nvPr/>
        </p:nvSpPr>
        <p:spPr bwMode="auto">
          <a:xfrm>
            <a:off x="8240018" y="5085953"/>
            <a:ext cx="244475" cy="246062"/>
          </a:xfrm>
          <a:prstGeom prst="rect">
            <a:avLst/>
          </a:prstGeom>
          <a:noFill/>
          <a:ln w="9525">
            <a:noFill/>
            <a:miter lim="800000"/>
            <a:headEnd/>
            <a:tailEnd/>
          </a:ln>
        </p:spPr>
        <p:txBody>
          <a:bodyPr>
            <a:spAutoFit/>
          </a:bodyPr>
          <a:lstStyle/>
          <a:p>
            <a:pPr algn="ctr" fontAlgn="auto">
              <a:spcBef>
                <a:spcPct val="50000"/>
              </a:spcBef>
              <a:spcAft>
                <a:spcPts val="0"/>
              </a:spcAft>
              <a:defRPr/>
            </a:pPr>
            <a:r>
              <a:rPr lang="en-US" sz="1000" b="1" dirty="0">
                <a:solidFill>
                  <a:schemeClr val="tx1">
                    <a:lumMod val="65000"/>
                    <a:lumOff val="35000"/>
                  </a:schemeClr>
                </a:solidFill>
                <a:latin typeface="+mn-lt"/>
              </a:rPr>
              <a:t>B</a:t>
            </a:r>
          </a:p>
        </p:txBody>
      </p:sp>
      <p:sp>
        <p:nvSpPr>
          <p:cNvPr id="32" name="Text Box 36"/>
          <p:cNvSpPr txBox="1">
            <a:spLocks noChangeArrowheads="1"/>
          </p:cNvSpPr>
          <p:nvPr/>
        </p:nvSpPr>
        <p:spPr bwMode="auto">
          <a:xfrm>
            <a:off x="7424043" y="5228828"/>
            <a:ext cx="1304925" cy="246062"/>
          </a:xfrm>
          <a:prstGeom prst="rect">
            <a:avLst/>
          </a:prstGeom>
          <a:noFill/>
          <a:ln w="9525">
            <a:noFill/>
            <a:miter lim="800000"/>
            <a:headEnd/>
            <a:tailEnd/>
          </a:ln>
        </p:spPr>
        <p:txBody>
          <a:bodyPr>
            <a:spAutoFit/>
          </a:bodyPr>
          <a:lstStyle/>
          <a:p>
            <a:pPr algn="ctr" fontAlgn="auto">
              <a:spcBef>
                <a:spcPct val="50000"/>
              </a:spcBef>
              <a:spcAft>
                <a:spcPts val="0"/>
              </a:spcAft>
              <a:defRPr/>
            </a:pPr>
            <a:r>
              <a:rPr lang="en-US" sz="1000" b="1" i="1">
                <a:solidFill>
                  <a:schemeClr val="tx1">
                    <a:lumMod val="65000"/>
                    <a:lumOff val="35000"/>
                  </a:schemeClr>
                </a:solidFill>
                <a:latin typeface="+mn-lt"/>
              </a:rPr>
              <a:t>“B sells to A”</a:t>
            </a:r>
          </a:p>
        </p:txBody>
      </p:sp>
      <p:sp>
        <p:nvSpPr>
          <p:cNvPr id="33" name="Text Box 37"/>
          <p:cNvSpPr txBox="1">
            <a:spLocks noChangeArrowheads="1"/>
          </p:cNvSpPr>
          <p:nvPr/>
        </p:nvSpPr>
        <p:spPr bwMode="auto">
          <a:xfrm>
            <a:off x="7424043" y="5590778"/>
            <a:ext cx="1304925" cy="246062"/>
          </a:xfrm>
          <a:prstGeom prst="rect">
            <a:avLst/>
          </a:prstGeom>
          <a:noFill/>
          <a:ln w="9525">
            <a:noFill/>
            <a:miter lim="800000"/>
            <a:headEnd/>
            <a:tailEnd/>
          </a:ln>
        </p:spPr>
        <p:txBody>
          <a:bodyPr>
            <a:spAutoFit/>
          </a:bodyPr>
          <a:lstStyle/>
          <a:p>
            <a:pPr algn="ctr" fontAlgn="auto">
              <a:spcBef>
                <a:spcPct val="50000"/>
              </a:spcBef>
              <a:spcAft>
                <a:spcPts val="0"/>
              </a:spcAft>
              <a:defRPr/>
            </a:pPr>
            <a:r>
              <a:rPr lang="en-US" sz="1000" b="1" i="1">
                <a:solidFill>
                  <a:schemeClr val="tx1">
                    <a:lumMod val="65000"/>
                    <a:lumOff val="35000"/>
                  </a:schemeClr>
                </a:solidFill>
                <a:latin typeface="+mn-lt"/>
              </a:rPr>
              <a:t>“Nomination”</a:t>
            </a:r>
          </a:p>
        </p:txBody>
      </p:sp>
      <p:sp>
        <p:nvSpPr>
          <p:cNvPr id="34" name="Rectangle 39"/>
          <p:cNvSpPr>
            <a:spLocks noChangeArrowheads="1"/>
          </p:cNvSpPr>
          <p:nvPr/>
        </p:nvSpPr>
        <p:spPr bwMode="auto">
          <a:xfrm>
            <a:off x="7424043" y="4581128"/>
            <a:ext cx="1387475" cy="1579562"/>
          </a:xfrm>
          <a:prstGeom prst="rect">
            <a:avLst/>
          </a:prstGeom>
          <a:noFill/>
          <a:ln w="19050">
            <a:solidFill>
              <a:srgbClr val="808080"/>
            </a:solidFill>
            <a:miter lim="800000"/>
            <a:headEnd/>
            <a:tailEnd/>
          </a:ln>
        </p:spPr>
        <p:txBody>
          <a:bodyPr wrap="none" anchor="ctr"/>
          <a:lstStyle/>
          <a:p>
            <a:pPr fontAlgn="auto">
              <a:spcBef>
                <a:spcPts val="0"/>
              </a:spcBef>
              <a:spcAft>
                <a:spcPts val="0"/>
              </a:spcAft>
              <a:defRPr/>
            </a:pPr>
            <a:endParaRPr lang="en-US" sz="2400" dirty="0">
              <a:solidFill>
                <a:schemeClr val="tx1">
                  <a:lumMod val="65000"/>
                  <a:lumOff val="35000"/>
                </a:schemeClr>
              </a:solidFill>
              <a:latin typeface="+mn-lt"/>
            </a:endParaRPr>
          </a:p>
        </p:txBody>
      </p:sp>
      <p:sp>
        <p:nvSpPr>
          <p:cNvPr id="35" name="Line 40"/>
          <p:cNvSpPr>
            <a:spLocks noChangeShapeType="1"/>
          </p:cNvSpPr>
          <p:nvPr/>
        </p:nvSpPr>
        <p:spPr bwMode="auto">
          <a:xfrm flipV="1">
            <a:off x="7749480" y="5587603"/>
            <a:ext cx="654050" cy="1587"/>
          </a:xfrm>
          <a:prstGeom prst="line">
            <a:avLst/>
          </a:prstGeom>
          <a:noFill/>
          <a:ln w="9525">
            <a:solidFill>
              <a:srgbClr val="5F5F5F"/>
            </a:solidFill>
            <a:round/>
            <a:headEnd type="diamond" w="med" len="med"/>
            <a:tailEnd type="diamond" w="med" len="med"/>
          </a:ln>
        </p:spPr>
        <p:txBody>
          <a:bodyPr/>
          <a:lstStyle/>
          <a:p>
            <a:pPr fontAlgn="auto">
              <a:spcBef>
                <a:spcPts val="0"/>
              </a:spcBef>
              <a:spcAft>
                <a:spcPts val="0"/>
              </a:spcAft>
              <a:defRPr/>
            </a:pPr>
            <a:endParaRPr lang="en-US" sz="2400">
              <a:solidFill>
                <a:schemeClr val="tx1">
                  <a:lumMod val="65000"/>
                  <a:lumOff val="35000"/>
                </a:schemeClr>
              </a:solidFill>
              <a:latin typeface="+mn-lt"/>
            </a:endParaRPr>
          </a:p>
        </p:txBody>
      </p:sp>
      <p:sp>
        <p:nvSpPr>
          <p:cNvPr id="36" name="AutoShape 41"/>
          <p:cNvSpPr>
            <a:spLocks noChangeArrowheads="1"/>
          </p:cNvSpPr>
          <p:nvPr/>
        </p:nvSpPr>
        <p:spPr bwMode="auto">
          <a:xfrm>
            <a:off x="7505005" y="5805090"/>
            <a:ext cx="244475" cy="193675"/>
          </a:xfrm>
          <a:prstGeom prst="lightningBolt">
            <a:avLst/>
          </a:prstGeom>
          <a:solidFill>
            <a:srgbClr val="FFCC00"/>
          </a:solidFill>
          <a:ln w="9525">
            <a:solidFill>
              <a:srgbClr val="000000"/>
            </a:solidFill>
            <a:miter lim="800000"/>
            <a:headEnd/>
            <a:tailEnd/>
          </a:ln>
        </p:spPr>
        <p:txBody>
          <a:bodyPr wrap="none" anchor="ctr"/>
          <a:lstStyle/>
          <a:p>
            <a:pPr fontAlgn="auto">
              <a:spcBef>
                <a:spcPts val="0"/>
              </a:spcBef>
              <a:spcAft>
                <a:spcPts val="0"/>
              </a:spcAft>
              <a:defRPr/>
            </a:pPr>
            <a:endParaRPr lang="en-US" sz="2400">
              <a:solidFill>
                <a:schemeClr val="tx1">
                  <a:lumMod val="65000"/>
                  <a:lumOff val="35000"/>
                </a:schemeClr>
              </a:solidFill>
              <a:latin typeface="+mn-lt"/>
            </a:endParaRPr>
          </a:p>
        </p:txBody>
      </p:sp>
      <p:sp>
        <p:nvSpPr>
          <p:cNvPr id="37" name="Text Box 42"/>
          <p:cNvSpPr txBox="1">
            <a:spLocks noChangeArrowheads="1"/>
          </p:cNvSpPr>
          <p:nvPr/>
        </p:nvSpPr>
        <p:spPr bwMode="auto">
          <a:xfrm>
            <a:off x="7668518" y="5805090"/>
            <a:ext cx="1223962" cy="246063"/>
          </a:xfrm>
          <a:prstGeom prst="rect">
            <a:avLst/>
          </a:prstGeom>
          <a:noFill/>
          <a:ln w="9525">
            <a:noFill/>
            <a:miter lim="800000"/>
            <a:headEnd/>
            <a:tailEnd/>
          </a:ln>
        </p:spPr>
        <p:txBody>
          <a:bodyPr>
            <a:spAutoFit/>
          </a:bodyPr>
          <a:lstStyle/>
          <a:p>
            <a:pPr fontAlgn="auto">
              <a:spcBef>
                <a:spcPct val="50000"/>
              </a:spcBef>
              <a:spcAft>
                <a:spcPts val="0"/>
              </a:spcAft>
              <a:defRPr/>
            </a:pPr>
            <a:r>
              <a:rPr lang="en-US" sz="1000" b="1">
                <a:solidFill>
                  <a:schemeClr val="tx1">
                    <a:lumMod val="65000"/>
                    <a:lumOff val="35000"/>
                  </a:schemeClr>
                </a:solidFill>
                <a:latin typeface="+mn-lt"/>
              </a:rPr>
              <a:t>Energy shipping</a:t>
            </a:r>
          </a:p>
        </p:txBody>
      </p:sp>
      <p:sp>
        <p:nvSpPr>
          <p:cNvPr id="38" name="Line 43"/>
          <p:cNvSpPr>
            <a:spLocks noChangeShapeType="1"/>
          </p:cNvSpPr>
          <p:nvPr/>
        </p:nvSpPr>
        <p:spPr bwMode="auto">
          <a:xfrm>
            <a:off x="4600575" y="4652738"/>
            <a:ext cx="385763" cy="515937"/>
          </a:xfrm>
          <a:prstGeom prst="line">
            <a:avLst/>
          </a:prstGeom>
          <a:noFill/>
          <a:ln w="9525">
            <a:solidFill>
              <a:srgbClr val="5F5F5F"/>
            </a:solidFill>
            <a:round/>
            <a:headEnd type="diamond" w="med" len="med"/>
            <a:tailEnd type="diamond" w="med" len="med"/>
          </a:ln>
        </p:spPr>
        <p:txBody>
          <a:bodyPr/>
          <a:lstStyle/>
          <a:p>
            <a:pPr fontAlgn="auto">
              <a:spcBef>
                <a:spcPts val="0"/>
              </a:spcBef>
              <a:spcAft>
                <a:spcPts val="0"/>
              </a:spcAft>
              <a:defRPr/>
            </a:pPr>
            <a:endParaRPr lang="en-US" sz="2400">
              <a:solidFill>
                <a:schemeClr val="tx1">
                  <a:lumMod val="65000"/>
                  <a:lumOff val="35000"/>
                </a:schemeClr>
              </a:solidFill>
              <a:latin typeface="+mn-lt"/>
            </a:endParaRPr>
          </a:p>
        </p:txBody>
      </p:sp>
      <p:sp>
        <p:nvSpPr>
          <p:cNvPr id="24612" name="Line 44"/>
          <p:cNvSpPr>
            <a:spLocks noChangeShapeType="1"/>
          </p:cNvSpPr>
          <p:nvPr/>
        </p:nvSpPr>
        <p:spPr bwMode="auto">
          <a:xfrm flipV="1">
            <a:off x="3343275" y="4508275"/>
            <a:ext cx="249238" cy="657225"/>
          </a:xfrm>
          <a:prstGeom prst="line">
            <a:avLst/>
          </a:prstGeom>
          <a:noFill/>
          <a:ln w="9525">
            <a:solidFill>
              <a:srgbClr val="5F5F5F"/>
            </a:solidFill>
            <a:round/>
            <a:headEnd type="diamond" w="med" len="med"/>
            <a:tailEnd type="diamond" w="med" len="med"/>
          </a:ln>
        </p:spPr>
        <p:txBody>
          <a:bodyPr/>
          <a:lstStyle/>
          <a:p>
            <a:endParaRPr lang="it-IT"/>
          </a:p>
        </p:txBody>
      </p:sp>
      <p:sp>
        <p:nvSpPr>
          <p:cNvPr id="24613" name="Text Box 47"/>
          <p:cNvSpPr txBox="1">
            <a:spLocks noChangeArrowheads="1"/>
          </p:cNvSpPr>
          <p:nvPr/>
        </p:nvSpPr>
        <p:spPr bwMode="auto">
          <a:xfrm rot="-4110966">
            <a:off x="3097212" y="4592413"/>
            <a:ext cx="682625" cy="254000"/>
          </a:xfrm>
          <a:prstGeom prst="rect">
            <a:avLst/>
          </a:prstGeom>
          <a:noFill/>
          <a:ln w="9525">
            <a:noFill/>
            <a:miter lim="800000"/>
            <a:headEnd/>
            <a:tailEnd/>
          </a:ln>
        </p:spPr>
        <p:txBody>
          <a:bodyPr>
            <a:spAutoFit/>
          </a:bodyPr>
          <a:lstStyle/>
          <a:p>
            <a:pPr>
              <a:spcBef>
                <a:spcPct val="50000"/>
              </a:spcBef>
            </a:pPr>
            <a:r>
              <a:rPr lang="en-US" sz="1000" b="1">
                <a:solidFill>
                  <a:srgbClr val="5F5F5F"/>
                </a:solidFill>
                <a:latin typeface="Calibri" pitchFamily="34" charset="0"/>
              </a:rPr>
              <a:t>Buy</a:t>
            </a:r>
            <a:endParaRPr lang="en-US" sz="1100" b="1" baseline="-25000">
              <a:solidFill>
                <a:srgbClr val="5F5F5F"/>
              </a:solidFill>
              <a:latin typeface="Calibri" pitchFamily="34" charset="0"/>
            </a:endParaRPr>
          </a:p>
        </p:txBody>
      </p:sp>
      <p:sp>
        <p:nvSpPr>
          <p:cNvPr id="24614" name="Text Box 48"/>
          <p:cNvSpPr txBox="1">
            <a:spLocks noChangeArrowheads="1"/>
          </p:cNvSpPr>
          <p:nvPr/>
        </p:nvSpPr>
        <p:spPr bwMode="auto">
          <a:xfrm rot="-2549845">
            <a:off x="5530850" y="4803550"/>
            <a:ext cx="755650" cy="254000"/>
          </a:xfrm>
          <a:prstGeom prst="rect">
            <a:avLst/>
          </a:prstGeom>
          <a:noFill/>
          <a:ln w="9525">
            <a:noFill/>
            <a:miter lim="800000"/>
            <a:headEnd/>
            <a:tailEnd/>
          </a:ln>
        </p:spPr>
        <p:txBody>
          <a:bodyPr>
            <a:spAutoFit/>
          </a:bodyPr>
          <a:lstStyle/>
          <a:p>
            <a:pPr algn="r">
              <a:spcBef>
                <a:spcPct val="50000"/>
              </a:spcBef>
            </a:pPr>
            <a:r>
              <a:rPr lang="en-US" sz="1000" b="1">
                <a:solidFill>
                  <a:srgbClr val="5F5F5F"/>
                </a:solidFill>
                <a:latin typeface="Calibri" pitchFamily="34" charset="0"/>
              </a:rPr>
              <a:t>Purchase </a:t>
            </a:r>
            <a:endParaRPr lang="en-US" sz="1100" b="1" baseline="-25000">
              <a:solidFill>
                <a:srgbClr val="5F5F5F"/>
              </a:solidFill>
              <a:latin typeface="Calibri" pitchFamily="34" charset="0"/>
            </a:endParaRPr>
          </a:p>
        </p:txBody>
      </p:sp>
      <p:sp>
        <p:nvSpPr>
          <p:cNvPr id="24615" name="Line 49"/>
          <p:cNvSpPr>
            <a:spLocks noChangeShapeType="1"/>
          </p:cNvSpPr>
          <p:nvPr/>
        </p:nvSpPr>
        <p:spPr bwMode="auto">
          <a:xfrm>
            <a:off x="4743450" y="3644675"/>
            <a:ext cx="720725" cy="0"/>
          </a:xfrm>
          <a:prstGeom prst="line">
            <a:avLst/>
          </a:prstGeom>
          <a:noFill/>
          <a:ln w="9525">
            <a:solidFill>
              <a:srgbClr val="5F5F5F"/>
            </a:solidFill>
            <a:round/>
            <a:headEnd type="triangle" w="sm" len="med"/>
            <a:tailEnd type="none" w="sm" len="med"/>
          </a:ln>
        </p:spPr>
        <p:txBody>
          <a:bodyPr/>
          <a:lstStyle/>
          <a:p>
            <a:endParaRPr lang="it-IT"/>
          </a:p>
        </p:txBody>
      </p:sp>
      <p:sp>
        <p:nvSpPr>
          <p:cNvPr id="24616" name="Text Box 50"/>
          <p:cNvSpPr txBox="1">
            <a:spLocks noChangeArrowheads="1"/>
          </p:cNvSpPr>
          <p:nvPr/>
        </p:nvSpPr>
        <p:spPr bwMode="auto">
          <a:xfrm>
            <a:off x="2439988" y="3460525"/>
            <a:ext cx="1366837" cy="430213"/>
          </a:xfrm>
          <a:prstGeom prst="rect">
            <a:avLst/>
          </a:prstGeom>
          <a:noFill/>
          <a:ln w="9525">
            <a:noFill/>
            <a:miter lim="800000"/>
            <a:headEnd/>
            <a:tailEnd/>
          </a:ln>
        </p:spPr>
        <p:txBody>
          <a:bodyPr>
            <a:spAutoFit/>
          </a:bodyPr>
          <a:lstStyle/>
          <a:p>
            <a:pPr algn="ctr"/>
            <a:r>
              <a:rPr lang="en-US" sz="1100" b="1">
                <a:solidFill>
                  <a:srgbClr val="FF9900"/>
                </a:solidFill>
                <a:latin typeface="Calibri" pitchFamily="34" charset="0"/>
              </a:rPr>
              <a:t>  500 € </a:t>
            </a:r>
          </a:p>
          <a:p>
            <a:pPr algn="ctr"/>
            <a:r>
              <a:rPr lang="en-US" sz="1100" b="1">
                <a:solidFill>
                  <a:srgbClr val="FF9900"/>
                </a:solidFill>
                <a:latin typeface="Calibri" pitchFamily="34" charset="0"/>
              </a:rPr>
              <a:t> J+1</a:t>
            </a:r>
            <a:endParaRPr lang="en-US" sz="1000" b="1">
              <a:solidFill>
                <a:srgbClr val="FF9900"/>
              </a:solidFill>
              <a:latin typeface="Calibri" pitchFamily="34" charset="0"/>
            </a:endParaRPr>
          </a:p>
        </p:txBody>
      </p:sp>
      <p:sp>
        <p:nvSpPr>
          <p:cNvPr id="44" name="Text Box 52"/>
          <p:cNvSpPr txBox="1">
            <a:spLocks noChangeArrowheads="1"/>
          </p:cNvSpPr>
          <p:nvPr/>
        </p:nvSpPr>
        <p:spPr bwMode="auto">
          <a:xfrm rot="2179936">
            <a:off x="2193925" y="4982938"/>
            <a:ext cx="720725" cy="254000"/>
          </a:xfrm>
          <a:prstGeom prst="rect">
            <a:avLst/>
          </a:prstGeom>
          <a:noFill/>
          <a:ln w="9525">
            <a:noFill/>
            <a:miter lim="800000"/>
            <a:headEnd/>
            <a:tailEnd/>
          </a:ln>
        </p:spPr>
        <p:txBody>
          <a:bodyPr>
            <a:spAutoFit/>
          </a:bodyPr>
          <a:lstStyle/>
          <a:p>
            <a:pPr fontAlgn="auto">
              <a:spcBef>
                <a:spcPct val="50000"/>
              </a:spcBef>
              <a:spcAft>
                <a:spcPts val="0"/>
              </a:spcAft>
              <a:defRPr/>
            </a:pPr>
            <a:r>
              <a:rPr lang="en-US" sz="1000" b="1" dirty="0">
                <a:solidFill>
                  <a:schemeClr val="tx1">
                    <a:lumMod val="65000"/>
                    <a:lumOff val="35000"/>
                  </a:schemeClr>
                </a:solidFill>
                <a:latin typeface="+mn-lt"/>
              </a:rPr>
              <a:t>Sell </a:t>
            </a:r>
            <a:endParaRPr lang="en-US" sz="1100" b="1" baseline="-25000" dirty="0">
              <a:solidFill>
                <a:schemeClr val="tx1">
                  <a:lumMod val="65000"/>
                  <a:lumOff val="35000"/>
                </a:schemeClr>
              </a:solidFill>
              <a:latin typeface="+mn-lt"/>
            </a:endParaRPr>
          </a:p>
        </p:txBody>
      </p:sp>
      <p:sp>
        <p:nvSpPr>
          <p:cNvPr id="24618" name="Text Box 53"/>
          <p:cNvSpPr txBox="1">
            <a:spLocks noChangeArrowheads="1"/>
          </p:cNvSpPr>
          <p:nvPr/>
        </p:nvSpPr>
        <p:spPr bwMode="auto">
          <a:xfrm rot="3156684">
            <a:off x="4398962" y="4822601"/>
            <a:ext cx="720725" cy="254000"/>
          </a:xfrm>
          <a:prstGeom prst="rect">
            <a:avLst/>
          </a:prstGeom>
          <a:noFill/>
          <a:ln w="9525">
            <a:noFill/>
            <a:miter lim="800000"/>
            <a:headEnd/>
            <a:tailEnd/>
          </a:ln>
        </p:spPr>
        <p:txBody>
          <a:bodyPr>
            <a:spAutoFit/>
          </a:bodyPr>
          <a:lstStyle/>
          <a:p>
            <a:pPr>
              <a:spcBef>
                <a:spcPct val="50000"/>
              </a:spcBef>
            </a:pPr>
            <a:r>
              <a:rPr lang="en-US" sz="1000" b="1">
                <a:solidFill>
                  <a:srgbClr val="5F5F5F"/>
                </a:solidFill>
                <a:latin typeface="Calibri" pitchFamily="34" charset="0"/>
              </a:rPr>
              <a:t>Import</a:t>
            </a:r>
            <a:endParaRPr lang="en-US" sz="1100" b="1" baseline="-25000">
              <a:solidFill>
                <a:srgbClr val="5F5F5F"/>
              </a:solidFill>
              <a:latin typeface="Calibri" pitchFamily="34" charset="0"/>
            </a:endParaRPr>
          </a:p>
        </p:txBody>
      </p:sp>
      <p:sp>
        <p:nvSpPr>
          <p:cNvPr id="46" name="Rectangle 45"/>
          <p:cNvSpPr/>
          <p:nvPr/>
        </p:nvSpPr>
        <p:spPr>
          <a:xfrm>
            <a:off x="3376613" y="1630138"/>
            <a:ext cx="1643062" cy="285750"/>
          </a:xfrm>
          <a:prstGeom prst="rect">
            <a:avLst/>
          </a:prstGeom>
          <a:noFill/>
          <a:ln w="12700">
            <a:solidFill>
              <a:schemeClr val="accent4">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dirty="0">
                <a:solidFill>
                  <a:schemeClr val="tx1">
                    <a:lumMod val="65000"/>
                    <a:lumOff val="35000"/>
                  </a:schemeClr>
                </a:solidFill>
                <a:latin typeface="+mj-lt"/>
              </a:rPr>
              <a:t>Capacity Platform</a:t>
            </a:r>
          </a:p>
        </p:txBody>
      </p:sp>
      <p:sp>
        <p:nvSpPr>
          <p:cNvPr id="47" name="Rectangle 46"/>
          <p:cNvSpPr/>
          <p:nvPr/>
        </p:nvSpPr>
        <p:spPr>
          <a:xfrm>
            <a:off x="2843213" y="5240113"/>
            <a:ext cx="500062" cy="285750"/>
          </a:xfrm>
          <a:prstGeom prst="rect">
            <a:avLst/>
          </a:prstGeom>
          <a:noFill/>
          <a:ln w="12700">
            <a:solidFill>
              <a:schemeClr val="accent4">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100" dirty="0">
              <a:solidFill>
                <a:schemeClr val="tx1">
                  <a:lumMod val="65000"/>
                  <a:lumOff val="35000"/>
                </a:schemeClr>
              </a:solidFill>
              <a:latin typeface="+mj-lt"/>
            </a:endParaRPr>
          </a:p>
        </p:txBody>
      </p:sp>
      <p:sp>
        <p:nvSpPr>
          <p:cNvPr id="48" name="Rectangle 47"/>
          <p:cNvSpPr/>
          <p:nvPr/>
        </p:nvSpPr>
        <p:spPr>
          <a:xfrm>
            <a:off x="4986338" y="5240113"/>
            <a:ext cx="500062" cy="285750"/>
          </a:xfrm>
          <a:prstGeom prst="rect">
            <a:avLst/>
          </a:prstGeom>
          <a:noFill/>
          <a:ln w="12700">
            <a:solidFill>
              <a:schemeClr val="accent4">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100" dirty="0">
              <a:solidFill>
                <a:schemeClr val="tx1">
                  <a:lumMod val="65000"/>
                  <a:lumOff val="35000"/>
                </a:schemeClr>
              </a:solidFill>
              <a:latin typeface="+mj-lt"/>
            </a:endParaRPr>
          </a:p>
        </p:txBody>
      </p:sp>
      <p:sp>
        <p:nvSpPr>
          <p:cNvPr id="24622" name="Text Box 25"/>
          <p:cNvSpPr txBox="1">
            <a:spLocks noChangeArrowheads="1"/>
          </p:cNvSpPr>
          <p:nvPr/>
        </p:nvSpPr>
        <p:spPr bwMode="auto">
          <a:xfrm>
            <a:off x="4384675" y="4281263"/>
            <a:ext cx="704850" cy="261937"/>
          </a:xfrm>
          <a:prstGeom prst="rect">
            <a:avLst/>
          </a:prstGeom>
          <a:noFill/>
          <a:ln w="9525">
            <a:noFill/>
            <a:miter lim="800000"/>
            <a:headEnd/>
            <a:tailEnd/>
          </a:ln>
        </p:spPr>
        <p:txBody>
          <a:bodyPr>
            <a:spAutoFit/>
          </a:bodyPr>
          <a:lstStyle/>
          <a:p>
            <a:pPr algn="ctr">
              <a:spcBef>
                <a:spcPct val="50000"/>
              </a:spcBef>
            </a:pPr>
            <a:r>
              <a:rPr lang="en-US" sz="1100" b="1">
                <a:solidFill>
                  <a:srgbClr val="4D4D4D"/>
                </a:solidFill>
                <a:latin typeface="Calibri" pitchFamily="34" charset="0"/>
              </a:rPr>
              <a:t>GME</a:t>
            </a:r>
          </a:p>
        </p:txBody>
      </p:sp>
      <p:cxnSp>
        <p:nvCxnSpPr>
          <p:cNvPr id="50" name="Connecteur droit avec flèche 49"/>
          <p:cNvCxnSpPr/>
          <p:nvPr/>
        </p:nvCxnSpPr>
        <p:spPr>
          <a:xfrm>
            <a:off x="5103813" y="4436838"/>
            <a:ext cx="877887" cy="0"/>
          </a:xfrm>
          <a:prstGeom prst="straightConnector1">
            <a:avLst/>
          </a:prstGeom>
          <a:ln>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4624" name="AutoShape 51"/>
          <p:cNvSpPr>
            <a:spLocks noChangeArrowheads="1"/>
          </p:cNvSpPr>
          <p:nvPr/>
        </p:nvSpPr>
        <p:spPr bwMode="auto">
          <a:xfrm rot="968660">
            <a:off x="5380038" y="4359050"/>
            <a:ext cx="215900" cy="122238"/>
          </a:xfrm>
          <a:prstGeom prst="lightningBolt">
            <a:avLst/>
          </a:prstGeom>
          <a:solidFill>
            <a:srgbClr val="FFCC00"/>
          </a:solidFill>
          <a:ln w="9525">
            <a:solidFill>
              <a:srgbClr val="000000"/>
            </a:solidFill>
            <a:miter lim="800000"/>
            <a:headEnd/>
            <a:tailEnd/>
          </a:ln>
        </p:spPr>
        <p:txBody>
          <a:bodyPr wrap="none" anchor="ctr"/>
          <a:lstStyle/>
          <a:p>
            <a:endParaRPr lang="en-US" sz="2400">
              <a:latin typeface="Calibri" pitchFamily="34" charset="0"/>
            </a:endParaRPr>
          </a:p>
        </p:txBody>
      </p:sp>
      <p:cxnSp>
        <p:nvCxnSpPr>
          <p:cNvPr id="52" name="Connecteur droit avec flèche 51"/>
          <p:cNvCxnSpPr/>
          <p:nvPr/>
        </p:nvCxnSpPr>
        <p:spPr>
          <a:xfrm>
            <a:off x="2322513" y="4435250"/>
            <a:ext cx="909637" cy="1588"/>
          </a:xfrm>
          <a:prstGeom prst="straightConnector1">
            <a:avLst/>
          </a:prstGeom>
          <a:ln>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3" name="Connecteur droit avec flèche 52"/>
          <p:cNvCxnSpPr/>
          <p:nvPr/>
        </p:nvCxnSpPr>
        <p:spPr>
          <a:xfrm>
            <a:off x="3810000" y="4424138"/>
            <a:ext cx="285750" cy="1587"/>
          </a:xfrm>
          <a:prstGeom prst="straightConnector1">
            <a:avLst/>
          </a:prstGeom>
          <a:ln>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4627" name="AutoShape 23"/>
          <p:cNvSpPr>
            <a:spLocks noChangeArrowheads="1"/>
          </p:cNvSpPr>
          <p:nvPr/>
        </p:nvSpPr>
        <p:spPr bwMode="auto">
          <a:xfrm rot="968660">
            <a:off x="3795713" y="4308250"/>
            <a:ext cx="215900" cy="122238"/>
          </a:xfrm>
          <a:prstGeom prst="lightningBolt">
            <a:avLst/>
          </a:prstGeom>
          <a:solidFill>
            <a:srgbClr val="FFCC00"/>
          </a:solidFill>
          <a:ln w="9525">
            <a:solidFill>
              <a:srgbClr val="000000"/>
            </a:solidFill>
            <a:miter lim="800000"/>
            <a:headEnd/>
            <a:tailEnd/>
          </a:ln>
        </p:spPr>
        <p:txBody>
          <a:bodyPr wrap="none" anchor="ctr"/>
          <a:lstStyle/>
          <a:p>
            <a:endParaRPr lang="en-US" sz="2400">
              <a:latin typeface="Calibri" pitchFamily="34" charset="0"/>
            </a:endParaRPr>
          </a:p>
        </p:txBody>
      </p:sp>
      <p:sp>
        <p:nvSpPr>
          <p:cNvPr id="55" name="Rectangle 54"/>
          <p:cNvSpPr/>
          <p:nvPr/>
        </p:nvSpPr>
        <p:spPr>
          <a:xfrm>
            <a:off x="3592513" y="2204813"/>
            <a:ext cx="1071562" cy="360362"/>
          </a:xfrm>
          <a:prstGeom prst="rect">
            <a:avLst/>
          </a:prstGeom>
          <a:no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rgbClr val="FF9900"/>
                </a:solidFill>
              </a:rPr>
              <a:t>EPEX trading system</a:t>
            </a:r>
          </a:p>
        </p:txBody>
      </p:sp>
      <p:cxnSp>
        <p:nvCxnSpPr>
          <p:cNvPr id="56" name="Connecteur droit avec flèche 55"/>
          <p:cNvCxnSpPr>
            <a:endCxn id="55" idx="0"/>
          </p:cNvCxnSpPr>
          <p:nvPr/>
        </p:nvCxnSpPr>
        <p:spPr>
          <a:xfrm rot="16200000" flipH="1">
            <a:off x="3978275" y="2055588"/>
            <a:ext cx="288925" cy="9525"/>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24630" name="Connecteur droit 56"/>
          <p:cNvCxnSpPr>
            <a:cxnSpLocks noChangeShapeType="1"/>
          </p:cNvCxnSpPr>
          <p:nvPr/>
        </p:nvCxnSpPr>
        <p:spPr bwMode="auto">
          <a:xfrm rot="5400000">
            <a:off x="49199" y="4062624"/>
            <a:ext cx="3169100" cy="28153"/>
          </a:xfrm>
          <a:prstGeom prst="line">
            <a:avLst/>
          </a:prstGeom>
          <a:noFill/>
          <a:ln w="9525" algn="ctr">
            <a:solidFill>
              <a:srgbClr val="F17900"/>
            </a:solidFill>
            <a:round/>
            <a:headEnd/>
            <a:tailEnd/>
          </a:ln>
        </p:spPr>
      </p:cxnSp>
      <p:sp>
        <p:nvSpPr>
          <p:cNvPr id="24631" name="Line 9"/>
          <p:cNvSpPr>
            <a:spLocks noChangeShapeType="1"/>
          </p:cNvSpPr>
          <p:nvPr/>
        </p:nvSpPr>
        <p:spPr bwMode="auto">
          <a:xfrm flipH="1">
            <a:off x="711200" y="3212875"/>
            <a:ext cx="6264275" cy="0"/>
          </a:xfrm>
          <a:prstGeom prst="line">
            <a:avLst/>
          </a:prstGeom>
          <a:noFill/>
          <a:ln w="12700">
            <a:solidFill>
              <a:srgbClr val="FF9900"/>
            </a:solidFill>
            <a:round/>
            <a:headEnd/>
            <a:tailEnd/>
          </a:ln>
        </p:spPr>
        <p:txBody>
          <a:bodyPr/>
          <a:lstStyle/>
          <a:p>
            <a:endParaRPr lang="it-IT"/>
          </a:p>
        </p:txBody>
      </p:sp>
      <p:sp>
        <p:nvSpPr>
          <p:cNvPr id="24632" name="Text Box 11"/>
          <p:cNvSpPr txBox="1">
            <a:spLocks noChangeArrowheads="1"/>
          </p:cNvSpPr>
          <p:nvPr/>
        </p:nvSpPr>
        <p:spPr bwMode="auto">
          <a:xfrm>
            <a:off x="568325" y="2677888"/>
            <a:ext cx="1008063" cy="261937"/>
          </a:xfrm>
          <a:prstGeom prst="rect">
            <a:avLst/>
          </a:prstGeom>
          <a:noFill/>
          <a:ln w="9525">
            <a:noFill/>
            <a:miter lim="800000"/>
            <a:headEnd/>
            <a:tailEnd/>
          </a:ln>
        </p:spPr>
        <p:txBody>
          <a:bodyPr>
            <a:spAutoFit/>
          </a:bodyPr>
          <a:lstStyle/>
          <a:p>
            <a:pPr algn="ctr">
              <a:spcBef>
                <a:spcPct val="50000"/>
              </a:spcBef>
            </a:pPr>
            <a:r>
              <a:rPr lang="en-US" sz="1100" b="1">
                <a:solidFill>
                  <a:srgbClr val="FF9900"/>
                </a:solidFill>
                <a:latin typeface="Calibri" pitchFamily="34" charset="0"/>
              </a:rPr>
              <a:t>Trading</a:t>
            </a:r>
          </a:p>
        </p:txBody>
      </p:sp>
      <p:sp>
        <p:nvSpPr>
          <p:cNvPr id="24633" name="Text Box 7"/>
          <p:cNvSpPr txBox="1">
            <a:spLocks noChangeArrowheads="1"/>
          </p:cNvSpPr>
          <p:nvPr/>
        </p:nvSpPr>
        <p:spPr bwMode="auto">
          <a:xfrm>
            <a:off x="5407025" y="2781075"/>
            <a:ext cx="704850" cy="261938"/>
          </a:xfrm>
          <a:prstGeom prst="rect">
            <a:avLst/>
          </a:prstGeom>
          <a:noFill/>
          <a:ln w="9525">
            <a:noFill/>
            <a:miter lim="800000"/>
            <a:headEnd/>
            <a:tailEnd/>
          </a:ln>
        </p:spPr>
        <p:txBody>
          <a:bodyPr>
            <a:spAutoFit/>
          </a:bodyPr>
          <a:lstStyle/>
          <a:p>
            <a:pPr algn="ctr">
              <a:spcBef>
                <a:spcPct val="50000"/>
              </a:spcBef>
            </a:pPr>
            <a:r>
              <a:rPr lang="en-US" sz="1100" b="1">
                <a:solidFill>
                  <a:srgbClr val="4D4D4D"/>
                </a:solidFill>
                <a:latin typeface="Calibri" pitchFamily="34" charset="0"/>
              </a:rPr>
              <a:t>Buyer </a:t>
            </a:r>
            <a:r>
              <a:rPr lang="en-US" sz="1100" b="1" baseline="-25000">
                <a:solidFill>
                  <a:srgbClr val="4D4D4D"/>
                </a:solidFill>
                <a:latin typeface="Calibri" pitchFamily="34" charset="0"/>
              </a:rPr>
              <a:t>B</a:t>
            </a:r>
          </a:p>
        </p:txBody>
      </p:sp>
      <p:sp>
        <p:nvSpPr>
          <p:cNvPr id="24634" name="Text Box 8"/>
          <p:cNvSpPr txBox="1">
            <a:spLocks noChangeArrowheads="1"/>
          </p:cNvSpPr>
          <p:nvPr/>
        </p:nvSpPr>
        <p:spPr bwMode="auto">
          <a:xfrm>
            <a:off x="3749675" y="2708050"/>
            <a:ext cx="704850" cy="261938"/>
          </a:xfrm>
          <a:prstGeom prst="rect">
            <a:avLst/>
          </a:prstGeom>
          <a:noFill/>
          <a:ln w="9525">
            <a:noFill/>
            <a:miter lim="800000"/>
            <a:headEnd/>
            <a:tailEnd/>
          </a:ln>
        </p:spPr>
        <p:txBody>
          <a:bodyPr>
            <a:spAutoFit/>
          </a:bodyPr>
          <a:lstStyle/>
          <a:p>
            <a:pPr algn="ctr">
              <a:spcBef>
                <a:spcPct val="50000"/>
              </a:spcBef>
            </a:pPr>
            <a:r>
              <a:rPr lang="en-US" sz="1100" b="1">
                <a:solidFill>
                  <a:srgbClr val="4D4D4D"/>
                </a:solidFill>
                <a:latin typeface="Calibri" pitchFamily="34" charset="0"/>
              </a:rPr>
              <a:t>SOB</a:t>
            </a:r>
          </a:p>
        </p:txBody>
      </p:sp>
      <p:sp>
        <p:nvSpPr>
          <p:cNvPr id="24635" name="Text Box 15"/>
          <p:cNvSpPr txBox="1">
            <a:spLocks noChangeArrowheads="1"/>
          </p:cNvSpPr>
          <p:nvPr/>
        </p:nvSpPr>
        <p:spPr bwMode="auto">
          <a:xfrm>
            <a:off x="2020888" y="2781075"/>
            <a:ext cx="704850" cy="261938"/>
          </a:xfrm>
          <a:prstGeom prst="rect">
            <a:avLst/>
          </a:prstGeom>
          <a:noFill/>
          <a:ln w="9525">
            <a:noFill/>
            <a:miter lim="800000"/>
            <a:headEnd/>
            <a:tailEnd/>
          </a:ln>
        </p:spPr>
        <p:txBody>
          <a:bodyPr>
            <a:spAutoFit/>
          </a:bodyPr>
          <a:lstStyle/>
          <a:p>
            <a:pPr algn="ctr">
              <a:spcBef>
                <a:spcPct val="50000"/>
              </a:spcBef>
            </a:pPr>
            <a:r>
              <a:rPr lang="en-US" sz="1100" b="1">
                <a:solidFill>
                  <a:srgbClr val="4D4D4D"/>
                </a:solidFill>
                <a:latin typeface="Calibri" pitchFamily="34" charset="0"/>
              </a:rPr>
              <a:t>Seller </a:t>
            </a:r>
            <a:r>
              <a:rPr lang="en-US" sz="1100" b="1" baseline="-25000">
                <a:solidFill>
                  <a:srgbClr val="4D4D4D"/>
                </a:solidFill>
                <a:latin typeface="Calibri" pitchFamily="34" charset="0"/>
              </a:rPr>
              <a:t>A</a:t>
            </a:r>
          </a:p>
        </p:txBody>
      </p:sp>
      <p:sp>
        <p:nvSpPr>
          <p:cNvPr id="24636" name="Text Box 20"/>
          <p:cNvSpPr txBox="1">
            <a:spLocks noChangeArrowheads="1"/>
          </p:cNvSpPr>
          <p:nvPr/>
        </p:nvSpPr>
        <p:spPr bwMode="auto">
          <a:xfrm>
            <a:off x="3448050" y="2565175"/>
            <a:ext cx="1238250" cy="430213"/>
          </a:xfrm>
          <a:prstGeom prst="rect">
            <a:avLst/>
          </a:prstGeom>
          <a:noFill/>
          <a:ln w="9525">
            <a:noFill/>
            <a:miter lim="800000"/>
            <a:headEnd/>
            <a:tailEnd/>
          </a:ln>
        </p:spPr>
        <p:txBody>
          <a:bodyPr>
            <a:spAutoFit/>
          </a:bodyPr>
          <a:lstStyle/>
          <a:p>
            <a:r>
              <a:rPr lang="en-US" sz="1100" b="1">
                <a:solidFill>
                  <a:srgbClr val="FF9900"/>
                </a:solidFill>
                <a:latin typeface="Calibri" pitchFamily="34" charset="0"/>
              </a:rPr>
              <a:t>       10 MWh @ 50 € </a:t>
            </a:r>
            <a:endParaRPr lang="en-US" sz="1000" b="1">
              <a:solidFill>
                <a:srgbClr val="FF9900"/>
              </a:solidFill>
              <a:latin typeface="Calibri" pitchFamily="34" charset="0"/>
            </a:endParaRPr>
          </a:p>
        </p:txBody>
      </p:sp>
      <p:sp>
        <p:nvSpPr>
          <p:cNvPr id="24637" name="Line 49"/>
          <p:cNvSpPr>
            <a:spLocks noChangeShapeType="1"/>
          </p:cNvSpPr>
          <p:nvPr/>
        </p:nvSpPr>
        <p:spPr bwMode="auto">
          <a:xfrm flipV="1">
            <a:off x="2727325" y="2923950"/>
            <a:ext cx="2060575" cy="0"/>
          </a:xfrm>
          <a:prstGeom prst="line">
            <a:avLst/>
          </a:prstGeom>
          <a:noFill/>
          <a:ln w="9525">
            <a:solidFill>
              <a:srgbClr val="5F5F5F"/>
            </a:solidFill>
            <a:round/>
            <a:headEnd type="none" w="sm" len="med"/>
            <a:tailEnd type="triangle" w="sm" len="med"/>
          </a:ln>
        </p:spPr>
        <p:txBody>
          <a:bodyPr/>
          <a:lstStyle/>
          <a:p>
            <a:endParaRPr lang="it-IT"/>
          </a:p>
        </p:txBody>
      </p:sp>
      <p:sp>
        <p:nvSpPr>
          <p:cNvPr id="24638" name="Text Box 8"/>
          <p:cNvSpPr txBox="1">
            <a:spLocks noChangeArrowheads="1"/>
          </p:cNvSpPr>
          <p:nvPr/>
        </p:nvSpPr>
        <p:spPr bwMode="auto">
          <a:xfrm>
            <a:off x="4183063" y="3500213"/>
            <a:ext cx="704850" cy="261937"/>
          </a:xfrm>
          <a:prstGeom prst="rect">
            <a:avLst/>
          </a:prstGeom>
          <a:noFill/>
          <a:ln w="9525">
            <a:noFill/>
            <a:miter lim="800000"/>
            <a:headEnd/>
            <a:tailEnd/>
          </a:ln>
        </p:spPr>
        <p:txBody>
          <a:bodyPr>
            <a:spAutoFit/>
          </a:bodyPr>
          <a:lstStyle/>
          <a:p>
            <a:pPr algn="ctr">
              <a:spcBef>
                <a:spcPct val="50000"/>
              </a:spcBef>
            </a:pPr>
            <a:r>
              <a:rPr lang="en-US" sz="1100" b="1">
                <a:solidFill>
                  <a:srgbClr val="4D4D4D"/>
                </a:solidFill>
                <a:latin typeface="Calibri" pitchFamily="34" charset="0"/>
              </a:rPr>
              <a:t>GME</a:t>
            </a:r>
          </a:p>
        </p:txBody>
      </p:sp>
      <p:sp>
        <p:nvSpPr>
          <p:cNvPr id="24639" name="Line 16"/>
          <p:cNvSpPr>
            <a:spLocks noChangeShapeType="1"/>
          </p:cNvSpPr>
          <p:nvPr/>
        </p:nvSpPr>
        <p:spPr bwMode="auto">
          <a:xfrm flipV="1">
            <a:off x="3735388" y="3644675"/>
            <a:ext cx="576262" cy="0"/>
          </a:xfrm>
          <a:prstGeom prst="line">
            <a:avLst/>
          </a:prstGeom>
          <a:noFill/>
          <a:ln w="9525">
            <a:solidFill>
              <a:srgbClr val="5F5F5F"/>
            </a:solidFill>
            <a:round/>
            <a:headEnd type="triangle" w="sm" len="med"/>
            <a:tailEnd type="none" w="sm" len="med"/>
          </a:ln>
        </p:spPr>
        <p:txBody>
          <a:bodyPr/>
          <a:lstStyle/>
          <a:p>
            <a:endParaRPr lang="it-IT"/>
          </a:p>
        </p:txBody>
      </p:sp>
      <p:sp>
        <p:nvSpPr>
          <p:cNvPr id="24640" name="Text Box 50"/>
          <p:cNvSpPr txBox="1">
            <a:spLocks noChangeArrowheads="1"/>
          </p:cNvSpPr>
          <p:nvPr/>
        </p:nvSpPr>
        <p:spPr bwMode="auto">
          <a:xfrm>
            <a:off x="3376613" y="3428775"/>
            <a:ext cx="1366837" cy="261938"/>
          </a:xfrm>
          <a:prstGeom prst="rect">
            <a:avLst/>
          </a:prstGeom>
          <a:noFill/>
          <a:ln w="9525">
            <a:noFill/>
            <a:miter lim="800000"/>
            <a:headEnd/>
            <a:tailEnd/>
          </a:ln>
        </p:spPr>
        <p:txBody>
          <a:bodyPr>
            <a:spAutoFit/>
          </a:bodyPr>
          <a:lstStyle/>
          <a:p>
            <a:pPr algn="ctr"/>
            <a:r>
              <a:rPr lang="en-US" sz="1100" b="1">
                <a:solidFill>
                  <a:srgbClr val="FF9900"/>
                </a:solidFill>
                <a:latin typeface="Calibri" pitchFamily="34" charset="0"/>
              </a:rPr>
              <a:t>  500 € </a:t>
            </a:r>
          </a:p>
        </p:txBody>
      </p:sp>
      <p:sp>
        <p:nvSpPr>
          <p:cNvPr id="24641" name="Text Box 12"/>
          <p:cNvSpPr txBox="1">
            <a:spLocks noChangeArrowheads="1"/>
          </p:cNvSpPr>
          <p:nvPr/>
        </p:nvSpPr>
        <p:spPr bwMode="auto">
          <a:xfrm>
            <a:off x="3448050" y="4406675"/>
            <a:ext cx="1008063" cy="261938"/>
          </a:xfrm>
          <a:prstGeom prst="rect">
            <a:avLst/>
          </a:prstGeom>
          <a:noFill/>
          <a:ln w="9525">
            <a:noFill/>
            <a:miter lim="800000"/>
            <a:headEnd/>
            <a:tailEnd/>
          </a:ln>
        </p:spPr>
        <p:txBody>
          <a:bodyPr>
            <a:spAutoFit/>
          </a:bodyPr>
          <a:lstStyle/>
          <a:p>
            <a:pPr algn="ctr">
              <a:spcBef>
                <a:spcPct val="50000"/>
              </a:spcBef>
            </a:pPr>
            <a:r>
              <a:rPr lang="en-US" sz="1100" b="1">
                <a:solidFill>
                  <a:srgbClr val="FF9900"/>
                </a:solidFill>
                <a:latin typeface="Calibri" pitchFamily="34" charset="0"/>
              </a:rPr>
              <a:t>Export</a:t>
            </a:r>
          </a:p>
        </p:txBody>
      </p:sp>
      <p:sp>
        <p:nvSpPr>
          <p:cNvPr id="24642" name="Text Box 21"/>
          <p:cNvSpPr txBox="1">
            <a:spLocks noChangeArrowheads="1"/>
          </p:cNvSpPr>
          <p:nvPr/>
        </p:nvSpPr>
        <p:spPr bwMode="auto">
          <a:xfrm>
            <a:off x="2727325" y="1669825"/>
            <a:ext cx="704850" cy="261938"/>
          </a:xfrm>
          <a:prstGeom prst="rect">
            <a:avLst/>
          </a:prstGeom>
          <a:noFill/>
          <a:ln w="9525">
            <a:noFill/>
            <a:miter lim="800000"/>
            <a:headEnd/>
            <a:tailEnd/>
          </a:ln>
        </p:spPr>
        <p:txBody>
          <a:bodyPr>
            <a:spAutoFit/>
          </a:bodyPr>
          <a:lstStyle/>
          <a:p>
            <a:pPr algn="ctr">
              <a:spcBef>
                <a:spcPct val="50000"/>
              </a:spcBef>
            </a:pPr>
            <a:r>
              <a:rPr lang="en-US" sz="1100" b="1">
                <a:solidFill>
                  <a:srgbClr val="4D4D4D"/>
                </a:solidFill>
                <a:latin typeface="Calibri" pitchFamily="34" charset="0"/>
              </a:rPr>
              <a:t>RTE</a:t>
            </a:r>
            <a:endParaRPr lang="en-US" sz="1100" b="1" baseline="-25000">
              <a:solidFill>
                <a:srgbClr val="4D4D4D"/>
              </a:solidFill>
              <a:latin typeface="Calibri" pitchFamily="34" charset="0"/>
            </a:endParaRPr>
          </a:p>
        </p:txBody>
      </p:sp>
      <p:sp>
        <p:nvSpPr>
          <p:cNvPr id="24643" name="Text Box 22"/>
          <p:cNvSpPr txBox="1">
            <a:spLocks noChangeArrowheads="1"/>
          </p:cNvSpPr>
          <p:nvPr/>
        </p:nvSpPr>
        <p:spPr bwMode="auto">
          <a:xfrm>
            <a:off x="4883150" y="1669825"/>
            <a:ext cx="704850" cy="261938"/>
          </a:xfrm>
          <a:prstGeom prst="rect">
            <a:avLst/>
          </a:prstGeom>
          <a:noFill/>
          <a:ln w="9525">
            <a:noFill/>
            <a:miter lim="800000"/>
            <a:headEnd/>
            <a:tailEnd/>
          </a:ln>
        </p:spPr>
        <p:txBody>
          <a:bodyPr>
            <a:spAutoFit/>
          </a:bodyPr>
          <a:lstStyle/>
          <a:p>
            <a:pPr algn="ctr">
              <a:spcBef>
                <a:spcPct val="50000"/>
              </a:spcBef>
            </a:pPr>
            <a:r>
              <a:rPr lang="en-US" sz="1100" b="1">
                <a:solidFill>
                  <a:srgbClr val="4D4D4D"/>
                </a:solidFill>
                <a:latin typeface="Calibri" pitchFamily="34" charset="0"/>
              </a:rPr>
              <a:t>Terna</a:t>
            </a:r>
            <a:endParaRPr lang="en-US" sz="1100" b="1" baseline="-25000">
              <a:solidFill>
                <a:srgbClr val="4D4D4D"/>
              </a:solidFill>
              <a:latin typeface="Calibri" pitchFamily="34" charset="0"/>
            </a:endParaRPr>
          </a:p>
        </p:txBody>
      </p:sp>
      <p:sp>
        <p:nvSpPr>
          <p:cNvPr id="71" name="Rectangle 70"/>
          <p:cNvSpPr/>
          <p:nvPr/>
        </p:nvSpPr>
        <p:spPr>
          <a:xfrm>
            <a:off x="2870200" y="1628550"/>
            <a:ext cx="500063" cy="285750"/>
          </a:xfrm>
          <a:prstGeom prst="rect">
            <a:avLst/>
          </a:prstGeom>
          <a:noFill/>
          <a:ln w="12700">
            <a:solidFill>
              <a:schemeClr val="accent4">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100" dirty="0">
              <a:solidFill>
                <a:schemeClr val="tx1">
                  <a:lumMod val="50000"/>
                  <a:lumOff val="50000"/>
                </a:schemeClr>
              </a:solidFill>
              <a:latin typeface="+mj-lt"/>
            </a:endParaRPr>
          </a:p>
        </p:txBody>
      </p:sp>
      <p:sp>
        <p:nvSpPr>
          <p:cNvPr id="72" name="Rectangle 71"/>
          <p:cNvSpPr/>
          <p:nvPr/>
        </p:nvSpPr>
        <p:spPr>
          <a:xfrm>
            <a:off x="5013325" y="1628550"/>
            <a:ext cx="500063" cy="285750"/>
          </a:xfrm>
          <a:prstGeom prst="rect">
            <a:avLst/>
          </a:prstGeom>
          <a:noFill/>
          <a:ln w="12700">
            <a:solidFill>
              <a:schemeClr val="accent4">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100" dirty="0">
              <a:solidFill>
                <a:schemeClr val="tx1">
                  <a:lumMod val="50000"/>
                  <a:lumOff val="50000"/>
                </a:schemeClr>
              </a:solidFill>
              <a:latin typeface="+mj-lt"/>
            </a:endParaRPr>
          </a:p>
        </p:txBody>
      </p:sp>
      <p:sp>
        <p:nvSpPr>
          <p:cNvPr id="24646" name="Line 44"/>
          <p:cNvSpPr>
            <a:spLocks noChangeShapeType="1"/>
          </p:cNvSpPr>
          <p:nvPr/>
        </p:nvSpPr>
        <p:spPr bwMode="auto">
          <a:xfrm flipV="1">
            <a:off x="3448050" y="4581300"/>
            <a:ext cx="247650" cy="655638"/>
          </a:xfrm>
          <a:prstGeom prst="line">
            <a:avLst/>
          </a:prstGeom>
          <a:noFill/>
          <a:ln w="9525">
            <a:solidFill>
              <a:srgbClr val="5F5F5F"/>
            </a:solidFill>
            <a:round/>
            <a:headEnd type="diamond" w="med" len="med"/>
            <a:tailEnd type="diamond" w="med" len="med"/>
          </a:ln>
        </p:spPr>
        <p:txBody>
          <a:bodyPr/>
          <a:lstStyle/>
          <a:p>
            <a:endParaRPr lang="it-IT"/>
          </a:p>
        </p:txBody>
      </p:sp>
      <p:sp>
        <p:nvSpPr>
          <p:cNvPr id="24647" name="Text Box 47"/>
          <p:cNvSpPr txBox="1">
            <a:spLocks noChangeArrowheads="1"/>
          </p:cNvSpPr>
          <p:nvPr/>
        </p:nvSpPr>
        <p:spPr bwMode="auto">
          <a:xfrm rot="-4110966">
            <a:off x="3323431" y="4748782"/>
            <a:ext cx="682625" cy="246062"/>
          </a:xfrm>
          <a:prstGeom prst="rect">
            <a:avLst/>
          </a:prstGeom>
          <a:noFill/>
          <a:ln w="9525">
            <a:noFill/>
            <a:miter lim="800000"/>
            <a:headEnd/>
            <a:tailEnd/>
          </a:ln>
        </p:spPr>
        <p:txBody>
          <a:bodyPr>
            <a:spAutoFit/>
          </a:bodyPr>
          <a:lstStyle/>
          <a:p>
            <a:pPr>
              <a:spcBef>
                <a:spcPct val="50000"/>
              </a:spcBef>
            </a:pPr>
            <a:r>
              <a:rPr lang="en-US" sz="1000" b="1">
                <a:solidFill>
                  <a:srgbClr val="5F5F5F"/>
                </a:solidFill>
                <a:latin typeface="Calibri" pitchFamily="34" charset="0"/>
              </a:rPr>
              <a:t>Export</a:t>
            </a:r>
          </a:p>
        </p:txBody>
      </p:sp>
      <p:sp>
        <p:nvSpPr>
          <p:cNvPr id="24648" name="AutoShape 23"/>
          <p:cNvSpPr>
            <a:spLocks noChangeArrowheads="1"/>
          </p:cNvSpPr>
          <p:nvPr/>
        </p:nvSpPr>
        <p:spPr bwMode="auto">
          <a:xfrm rot="968660">
            <a:off x="4227513" y="4308250"/>
            <a:ext cx="215900" cy="122238"/>
          </a:xfrm>
          <a:prstGeom prst="lightningBolt">
            <a:avLst/>
          </a:prstGeom>
          <a:solidFill>
            <a:srgbClr val="FFCC00"/>
          </a:solidFill>
          <a:ln w="9525">
            <a:solidFill>
              <a:srgbClr val="000000"/>
            </a:solidFill>
            <a:miter lim="800000"/>
            <a:headEnd/>
            <a:tailEnd/>
          </a:ln>
        </p:spPr>
        <p:txBody>
          <a:bodyPr wrap="none" anchor="ctr"/>
          <a:lstStyle/>
          <a:p>
            <a:endParaRPr lang="en-US" sz="2400">
              <a:latin typeface="Calibri" pitchFamily="34" charset="0"/>
            </a:endParaRPr>
          </a:p>
        </p:txBody>
      </p:sp>
      <p:sp>
        <p:nvSpPr>
          <p:cNvPr id="24649" name="Text Box 12"/>
          <p:cNvSpPr txBox="1">
            <a:spLocks noChangeArrowheads="1"/>
          </p:cNvSpPr>
          <p:nvPr/>
        </p:nvSpPr>
        <p:spPr bwMode="auto">
          <a:xfrm>
            <a:off x="3879850" y="4406675"/>
            <a:ext cx="1008063" cy="261938"/>
          </a:xfrm>
          <a:prstGeom prst="rect">
            <a:avLst/>
          </a:prstGeom>
          <a:noFill/>
          <a:ln w="9525">
            <a:noFill/>
            <a:miter lim="800000"/>
            <a:headEnd/>
            <a:tailEnd/>
          </a:ln>
        </p:spPr>
        <p:txBody>
          <a:bodyPr>
            <a:spAutoFit/>
          </a:bodyPr>
          <a:lstStyle/>
          <a:p>
            <a:pPr algn="ctr">
              <a:spcBef>
                <a:spcPct val="50000"/>
              </a:spcBef>
            </a:pPr>
            <a:r>
              <a:rPr lang="en-US" sz="1100" b="1">
                <a:solidFill>
                  <a:srgbClr val="FF9900"/>
                </a:solidFill>
                <a:latin typeface="Calibri" pitchFamily="34" charset="0"/>
              </a:rPr>
              <a:t>Import</a:t>
            </a:r>
          </a:p>
        </p:txBody>
      </p:sp>
      <p:cxnSp>
        <p:nvCxnSpPr>
          <p:cNvPr id="77" name="Connecteur droit avec flèche 76"/>
          <p:cNvCxnSpPr/>
          <p:nvPr/>
        </p:nvCxnSpPr>
        <p:spPr>
          <a:xfrm flipV="1">
            <a:off x="4211638" y="4435250"/>
            <a:ext cx="360362" cy="1588"/>
          </a:xfrm>
          <a:prstGeom prst="straightConnector1">
            <a:avLst/>
          </a:prstGeom>
          <a:ln>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4651" name="Line 43"/>
          <p:cNvSpPr>
            <a:spLocks noChangeShapeType="1"/>
          </p:cNvSpPr>
          <p:nvPr/>
        </p:nvSpPr>
        <p:spPr bwMode="auto">
          <a:xfrm>
            <a:off x="4743450" y="4581300"/>
            <a:ext cx="387350" cy="514350"/>
          </a:xfrm>
          <a:prstGeom prst="line">
            <a:avLst/>
          </a:prstGeom>
          <a:noFill/>
          <a:ln w="9525">
            <a:solidFill>
              <a:srgbClr val="5F5F5F"/>
            </a:solidFill>
            <a:round/>
            <a:headEnd type="diamond" w="med" len="med"/>
            <a:tailEnd type="diamond" w="med" len="med"/>
          </a:ln>
        </p:spPr>
        <p:txBody>
          <a:bodyPr/>
          <a:lstStyle/>
          <a:p>
            <a:endParaRPr lang="it-IT"/>
          </a:p>
        </p:txBody>
      </p:sp>
      <p:sp>
        <p:nvSpPr>
          <p:cNvPr id="24652" name="Text Box 53"/>
          <p:cNvSpPr txBox="1">
            <a:spLocks noChangeArrowheads="1"/>
          </p:cNvSpPr>
          <p:nvPr/>
        </p:nvSpPr>
        <p:spPr bwMode="auto">
          <a:xfrm rot="3156684">
            <a:off x="4760119" y="4823394"/>
            <a:ext cx="720725" cy="252413"/>
          </a:xfrm>
          <a:prstGeom prst="rect">
            <a:avLst/>
          </a:prstGeom>
          <a:noFill/>
          <a:ln w="9525">
            <a:noFill/>
            <a:miter lim="800000"/>
            <a:headEnd/>
            <a:tailEnd/>
          </a:ln>
        </p:spPr>
        <p:txBody>
          <a:bodyPr>
            <a:spAutoFit/>
          </a:bodyPr>
          <a:lstStyle/>
          <a:p>
            <a:pPr>
              <a:spcBef>
                <a:spcPct val="50000"/>
              </a:spcBef>
            </a:pPr>
            <a:r>
              <a:rPr lang="en-US" sz="1000" b="1">
                <a:solidFill>
                  <a:srgbClr val="5F5F5F"/>
                </a:solidFill>
                <a:latin typeface="Calibri" pitchFamily="34" charset="0"/>
              </a:rPr>
              <a:t>Sell</a:t>
            </a:r>
            <a:endParaRPr lang="en-US" sz="1100" b="1" baseline="-25000">
              <a:solidFill>
                <a:srgbClr val="5F5F5F"/>
              </a:solidFill>
              <a:latin typeface="Calibri" pitchFamily="34" charset="0"/>
            </a:endParaRPr>
          </a:p>
        </p:txBody>
      </p:sp>
      <p:sp>
        <p:nvSpPr>
          <p:cNvPr id="24653" name="Bulle ronde 79"/>
          <p:cNvSpPr>
            <a:spLocks noChangeArrowheads="1"/>
          </p:cNvSpPr>
          <p:nvPr/>
        </p:nvSpPr>
        <p:spPr bwMode="auto">
          <a:xfrm>
            <a:off x="7308304" y="2636912"/>
            <a:ext cx="1728192" cy="952143"/>
          </a:xfrm>
          <a:prstGeom prst="wedgeEllipseCallout">
            <a:avLst>
              <a:gd name="adj1" fmla="val -94509"/>
              <a:gd name="adj2" fmla="val 60238"/>
            </a:avLst>
          </a:prstGeom>
          <a:solidFill>
            <a:schemeClr val="bg1"/>
          </a:solidFill>
          <a:ln w="9525">
            <a:solidFill>
              <a:srgbClr val="FF0000"/>
            </a:solidFill>
            <a:miter lim="800000"/>
            <a:headEnd/>
            <a:tailEnd/>
          </a:ln>
        </p:spPr>
        <p:txBody>
          <a:bodyPr wrap="square" lIns="0" tIns="0" rIns="0" bIns="0">
            <a:spAutoFit/>
          </a:bodyPr>
          <a:lstStyle/>
          <a:p>
            <a:pPr algn="ctr"/>
            <a:r>
              <a:rPr lang="en-US" sz="1100" dirty="0">
                <a:solidFill>
                  <a:srgbClr val="6B6B6B"/>
                </a:solidFill>
                <a:latin typeface="Calibri" pitchFamily="34" charset="0"/>
              </a:rPr>
              <a:t>Financial settlement </a:t>
            </a:r>
            <a:r>
              <a:rPr lang="en-US" sz="1100" dirty="0" smtClean="0">
                <a:solidFill>
                  <a:srgbClr val="6B6B6B"/>
                </a:solidFill>
                <a:latin typeface="Calibri" pitchFamily="34" charset="0"/>
              </a:rPr>
              <a:t>cycled of GME and EPEX CCP </a:t>
            </a:r>
            <a:r>
              <a:rPr lang="en-US" sz="1100" dirty="0" smtClean="0">
                <a:solidFill>
                  <a:srgbClr val="6B6B6B"/>
                </a:solidFill>
                <a:latin typeface="Calibri" pitchFamily="34" charset="0"/>
              </a:rPr>
              <a:t>have </a:t>
            </a:r>
            <a:r>
              <a:rPr lang="en-US" sz="1100" dirty="0">
                <a:solidFill>
                  <a:srgbClr val="6B6B6B"/>
                </a:solidFill>
                <a:latin typeface="Calibri" pitchFamily="34" charset="0"/>
              </a:rPr>
              <a:t>to </a:t>
            </a:r>
            <a:r>
              <a:rPr lang="en-US" sz="1100" dirty="0" smtClean="0">
                <a:solidFill>
                  <a:srgbClr val="6B6B6B"/>
                </a:solidFill>
                <a:latin typeface="Calibri" pitchFamily="34" charset="0"/>
              </a:rPr>
              <a:t>be harmonized</a:t>
            </a:r>
            <a:endParaRPr lang="en-US" sz="1100" dirty="0">
              <a:solidFill>
                <a:srgbClr val="6B6B6B"/>
              </a:solidFill>
              <a:latin typeface="Calibri" pitchFamily="34" charset="0"/>
            </a:endParaRPr>
          </a:p>
        </p:txBody>
      </p:sp>
      <p:sp>
        <p:nvSpPr>
          <p:cNvPr id="24656" name="Text Box 8"/>
          <p:cNvSpPr txBox="1">
            <a:spLocks noChangeArrowheads="1"/>
          </p:cNvSpPr>
          <p:nvPr/>
        </p:nvSpPr>
        <p:spPr bwMode="auto">
          <a:xfrm>
            <a:off x="4659313" y="2781075"/>
            <a:ext cx="704850" cy="260350"/>
          </a:xfrm>
          <a:prstGeom prst="rect">
            <a:avLst/>
          </a:prstGeom>
          <a:noFill/>
          <a:ln w="9525">
            <a:noFill/>
            <a:miter lim="800000"/>
            <a:headEnd/>
            <a:tailEnd/>
          </a:ln>
        </p:spPr>
        <p:txBody>
          <a:bodyPr>
            <a:spAutoFit/>
          </a:bodyPr>
          <a:lstStyle/>
          <a:p>
            <a:pPr algn="ctr">
              <a:spcBef>
                <a:spcPct val="50000"/>
              </a:spcBef>
            </a:pPr>
            <a:r>
              <a:rPr lang="en-US" sz="1100" b="1">
                <a:solidFill>
                  <a:srgbClr val="4D4D4D"/>
                </a:solidFill>
                <a:latin typeface="Calibri" pitchFamily="34" charset="0"/>
              </a:rPr>
              <a:t>GME</a:t>
            </a:r>
          </a:p>
        </p:txBody>
      </p:sp>
      <p:sp>
        <p:nvSpPr>
          <p:cNvPr id="24657" name="Line 49"/>
          <p:cNvSpPr>
            <a:spLocks noChangeShapeType="1"/>
          </p:cNvSpPr>
          <p:nvPr/>
        </p:nvSpPr>
        <p:spPr bwMode="auto">
          <a:xfrm flipV="1">
            <a:off x="5176838" y="2923950"/>
            <a:ext cx="331787" cy="0"/>
          </a:xfrm>
          <a:prstGeom prst="line">
            <a:avLst/>
          </a:prstGeom>
          <a:noFill/>
          <a:ln w="9525">
            <a:solidFill>
              <a:srgbClr val="5F5F5F"/>
            </a:solidFill>
            <a:round/>
            <a:headEnd type="none" w="sm" len="med"/>
            <a:tailEnd type="triangle" w="sm" len="med"/>
          </a:ln>
        </p:spPr>
        <p:txBody>
          <a:bodyPr/>
          <a:lstStyle/>
          <a:p>
            <a:endParaRPr lang="it-IT"/>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539552" y="2276872"/>
            <a:ext cx="8229600" cy="1180728"/>
          </a:xfrm>
        </p:spPr>
        <p:txBody>
          <a:bodyPr rtlCol="0">
            <a:normAutofit/>
          </a:bodyPr>
          <a:lstStyle/>
          <a:p>
            <a:pPr algn="ctr" fontAlgn="auto">
              <a:spcAft>
                <a:spcPts val="0"/>
              </a:spcAft>
              <a:buFont typeface="Arial" pitchFamily="34" charset="0"/>
              <a:buNone/>
              <a:defRPr/>
            </a:pPr>
            <a:r>
              <a:rPr lang="fr-FR" sz="4400" dirty="0" err="1" smtClean="0">
                <a:solidFill>
                  <a:schemeClr val="tx1">
                    <a:lumMod val="65000"/>
                    <a:lumOff val="35000"/>
                  </a:schemeClr>
                </a:solidFill>
              </a:rPr>
              <a:t>Thank</a:t>
            </a:r>
            <a:r>
              <a:rPr lang="fr-FR" sz="4400" dirty="0" smtClean="0">
                <a:solidFill>
                  <a:schemeClr val="tx1">
                    <a:lumMod val="65000"/>
                    <a:lumOff val="35000"/>
                  </a:schemeClr>
                </a:solidFill>
              </a:rPr>
              <a:t> </a:t>
            </a:r>
            <a:r>
              <a:rPr lang="fr-FR" sz="4400" dirty="0" err="1" smtClean="0">
                <a:solidFill>
                  <a:schemeClr val="tx1">
                    <a:lumMod val="65000"/>
                    <a:lumOff val="35000"/>
                  </a:schemeClr>
                </a:solidFill>
              </a:rPr>
              <a:t>you</a:t>
            </a:r>
            <a:r>
              <a:rPr lang="fr-FR" sz="4400" dirty="0" smtClean="0">
                <a:solidFill>
                  <a:schemeClr val="tx1">
                    <a:lumMod val="65000"/>
                    <a:lumOff val="35000"/>
                  </a:schemeClr>
                </a:solidFill>
              </a:rPr>
              <a:t> for </a:t>
            </a:r>
            <a:r>
              <a:rPr lang="fr-FR" sz="4400" dirty="0" err="1" smtClean="0">
                <a:solidFill>
                  <a:schemeClr val="tx1">
                    <a:lumMod val="65000"/>
                    <a:lumOff val="35000"/>
                  </a:schemeClr>
                </a:solidFill>
              </a:rPr>
              <a:t>your</a:t>
            </a:r>
            <a:r>
              <a:rPr lang="fr-FR" sz="4400" dirty="0" smtClean="0">
                <a:solidFill>
                  <a:schemeClr val="tx1">
                    <a:lumMod val="65000"/>
                    <a:lumOff val="35000"/>
                  </a:schemeClr>
                </a:solidFill>
              </a:rPr>
              <a:t> attention</a:t>
            </a:r>
            <a:endParaRPr lang="fr-FR" sz="4400" dirty="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863600" y="1844675"/>
            <a:ext cx="6156325" cy="431800"/>
          </a:xfrm>
          <a:prstGeom prst="rect">
            <a:avLst/>
          </a:prstGeom>
          <a:solidFill>
            <a:srgbClr val="F8D334"/>
          </a:solidFill>
          <a:ln w="9525" cap="flat" cmpd="sng" algn="ctr">
            <a:noFill/>
            <a:prstDash val="solid"/>
            <a:round/>
            <a:headEnd type="none" w="med" len="med"/>
            <a:tailEnd type="none" w="med" len="med"/>
          </a:ln>
          <a:effectLst/>
        </p:spPr>
        <p:txBody>
          <a:bodyPr wrap="none" lIns="90000" tIns="46800" rIns="90000" bIns="46800" anchor="ctr"/>
          <a:lstStyle/>
          <a:p>
            <a:pPr>
              <a:defRPr/>
            </a:pPr>
            <a:endParaRPr lang="fr-FR" sz="1400">
              <a:solidFill>
                <a:schemeClr val="tx1">
                  <a:lumMod val="65000"/>
                  <a:lumOff val="35000"/>
                </a:schemeClr>
              </a:solidFill>
            </a:endParaRPr>
          </a:p>
        </p:txBody>
      </p:sp>
      <p:sp>
        <p:nvSpPr>
          <p:cNvPr id="2" name="Titre 1"/>
          <p:cNvSpPr>
            <a:spLocks noGrp="1"/>
          </p:cNvSpPr>
          <p:nvPr>
            <p:ph type="title"/>
          </p:nvPr>
        </p:nvSpPr>
        <p:spPr>
          <a:xfrm>
            <a:off x="457200" y="-171450"/>
            <a:ext cx="8229600" cy="1143000"/>
          </a:xfrm>
        </p:spPr>
        <p:txBody>
          <a:bodyPr rtlCol="0">
            <a:normAutofit/>
          </a:bodyPr>
          <a:lstStyle/>
          <a:p>
            <a:pPr fontAlgn="auto">
              <a:spcAft>
                <a:spcPts val="0"/>
              </a:spcAft>
              <a:tabLst>
                <a:tab pos="1524000" algn="l"/>
              </a:tabLst>
              <a:defRPr/>
            </a:pPr>
            <a:r>
              <a:rPr lang="fr-FR" sz="3600" dirty="0" smtClean="0">
                <a:solidFill>
                  <a:schemeClr val="tx1">
                    <a:lumMod val="65000"/>
                    <a:lumOff val="35000"/>
                  </a:schemeClr>
                </a:solidFill>
              </a:rPr>
              <a:t>Agenda</a:t>
            </a:r>
            <a:endParaRPr lang="fr-FR" sz="3600" dirty="0">
              <a:solidFill>
                <a:schemeClr val="tx1">
                  <a:lumMod val="65000"/>
                  <a:lumOff val="35000"/>
                </a:schemeClr>
              </a:solidFill>
            </a:endParaRPr>
          </a:p>
        </p:txBody>
      </p:sp>
      <p:sp>
        <p:nvSpPr>
          <p:cNvPr id="3" name="Espace réservé du contenu 2"/>
          <p:cNvSpPr>
            <a:spLocks noGrp="1"/>
          </p:cNvSpPr>
          <p:nvPr>
            <p:ph idx="1"/>
          </p:nvPr>
        </p:nvSpPr>
        <p:spPr>
          <a:xfrm>
            <a:off x="849313" y="1762125"/>
            <a:ext cx="8186737" cy="3754438"/>
          </a:xfrm>
        </p:spPr>
        <p:txBody>
          <a:bodyPr rtlCol="0">
            <a:normAutofit/>
          </a:bodyPr>
          <a:lstStyle/>
          <a:p>
            <a:pPr fontAlgn="auto">
              <a:spcAft>
                <a:spcPts val="0"/>
              </a:spcAft>
              <a:buClr>
                <a:schemeClr val="accent1">
                  <a:lumMod val="75000"/>
                </a:schemeClr>
              </a:buClr>
              <a:buFont typeface="Arial" pitchFamily="34" charset="0"/>
              <a:buChar char="•"/>
              <a:defRPr/>
            </a:pPr>
            <a:r>
              <a:rPr lang="en-GB" dirty="0" smtClean="0">
                <a:solidFill>
                  <a:schemeClr val="tx1">
                    <a:lumMod val="65000"/>
                    <a:lumOff val="35000"/>
                  </a:schemeClr>
                </a:solidFill>
              </a:rPr>
              <a:t>Background</a:t>
            </a:r>
          </a:p>
          <a:p>
            <a:pPr fontAlgn="auto">
              <a:spcAft>
                <a:spcPts val="0"/>
              </a:spcAft>
              <a:buClr>
                <a:schemeClr val="accent1">
                  <a:lumMod val="75000"/>
                </a:schemeClr>
              </a:buClr>
              <a:buFont typeface="Arial" pitchFamily="34" charset="0"/>
              <a:buChar char="•"/>
              <a:defRPr/>
            </a:pPr>
            <a:r>
              <a:rPr lang="en-GB" dirty="0" smtClean="0">
                <a:solidFill>
                  <a:schemeClr val="tx1">
                    <a:lumMod val="65000"/>
                    <a:lumOff val="35000"/>
                  </a:schemeClr>
                </a:solidFill>
              </a:rPr>
              <a:t>High level requirements</a:t>
            </a:r>
          </a:p>
          <a:p>
            <a:pPr fontAlgn="auto">
              <a:spcAft>
                <a:spcPts val="0"/>
              </a:spcAft>
              <a:buClr>
                <a:schemeClr val="accent1">
                  <a:lumMod val="75000"/>
                </a:schemeClr>
              </a:buClr>
              <a:buFont typeface="Arial" pitchFamily="34" charset="0"/>
              <a:buChar char="•"/>
              <a:defRPr/>
            </a:pPr>
            <a:r>
              <a:rPr lang="en-GB" dirty="0" smtClean="0">
                <a:solidFill>
                  <a:schemeClr val="tx1">
                    <a:lumMod val="65000"/>
                    <a:lumOff val="35000"/>
                  </a:schemeClr>
                </a:solidFill>
              </a:rPr>
              <a:t>IT requirements</a:t>
            </a:r>
          </a:p>
          <a:p>
            <a:pPr fontAlgn="auto">
              <a:spcAft>
                <a:spcPts val="0"/>
              </a:spcAft>
              <a:buClr>
                <a:schemeClr val="accent1">
                  <a:lumMod val="75000"/>
                </a:schemeClr>
              </a:buClr>
              <a:buFont typeface="Arial" pitchFamily="34" charset="0"/>
              <a:buChar char="•"/>
              <a:defRPr/>
            </a:pPr>
            <a:r>
              <a:rPr lang="en-GB" dirty="0" smtClean="0">
                <a:solidFill>
                  <a:schemeClr val="tx1">
                    <a:lumMod val="65000"/>
                    <a:lumOff val="35000"/>
                  </a:schemeClr>
                </a:solidFill>
              </a:rPr>
              <a:t>Clearing and Financial settlement</a:t>
            </a:r>
          </a:p>
          <a:p>
            <a:pPr fontAlgn="auto">
              <a:spcAft>
                <a:spcPts val="0"/>
              </a:spcAft>
              <a:buFont typeface="Arial" pitchFamily="34" charset="0"/>
              <a:buChar char="•"/>
              <a:defRPr/>
            </a:pPr>
            <a:endParaRPr lang="en-US" dirty="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ext Box 3"/>
          <p:cNvSpPr txBox="1">
            <a:spLocks noChangeArrowheads="1"/>
          </p:cNvSpPr>
          <p:nvPr/>
        </p:nvSpPr>
        <p:spPr bwMode="auto">
          <a:xfrm>
            <a:off x="539750" y="981075"/>
            <a:ext cx="8229600" cy="5257800"/>
          </a:xfrm>
          <a:prstGeom prst="rect">
            <a:avLst/>
          </a:prstGeom>
          <a:noFill/>
          <a:ln w="9525" algn="ctr">
            <a:noFill/>
            <a:miter lim="800000"/>
            <a:headEnd/>
            <a:tailEnd/>
          </a:ln>
        </p:spPr>
        <p:txBody>
          <a:bodyPr>
            <a:spAutoFit/>
          </a:bodyPr>
          <a:lstStyle/>
          <a:p>
            <a:pPr marL="179388" indent="-179388" eaLnBrk="0" fontAlgn="auto" hangingPunct="0">
              <a:lnSpc>
                <a:spcPct val="120000"/>
              </a:lnSpc>
              <a:spcBef>
                <a:spcPct val="50000"/>
              </a:spcBef>
              <a:spcAft>
                <a:spcPts val="0"/>
              </a:spcAft>
              <a:buClr>
                <a:schemeClr val="accent1">
                  <a:lumMod val="75000"/>
                </a:schemeClr>
              </a:buClr>
              <a:buFont typeface="Arial" pitchFamily="34" charset="0"/>
              <a:buChar char="•"/>
              <a:defRPr/>
            </a:pPr>
            <a:r>
              <a:rPr lang="en-GB" sz="1600" b="1" dirty="0">
                <a:solidFill>
                  <a:schemeClr val="tx1">
                    <a:lumMod val="65000"/>
                    <a:lumOff val="35000"/>
                  </a:schemeClr>
                </a:solidFill>
                <a:latin typeface="+mn-lt"/>
              </a:rPr>
              <a:t>Interim solution</a:t>
            </a:r>
            <a:r>
              <a:rPr lang="en-GB" sz="1600" dirty="0">
                <a:solidFill>
                  <a:schemeClr val="tx1">
                    <a:lumMod val="65000"/>
                    <a:lumOff val="35000"/>
                  </a:schemeClr>
                </a:solidFill>
                <a:latin typeface="+mn-lt"/>
              </a:rPr>
              <a:t>: TSOs (TERNA-RTE) are going to activate an explicit intraday auction to allocate the XB transmission capacity remaining to previous auction sessions.</a:t>
            </a:r>
          </a:p>
          <a:p>
            <a:pPr indent="182563" eaLnBrk="0" fontAlgn="auto" hangingPunct="0">
              <a:lnSpc>
                <a:spcPct val="120000"/>
              </a:lnSpc>
              <a:spcBef>
                <a:spcPct val="50000"/>
              </a:spcBef>
              <a:spcAft>
                <a:spcPts val="0"/>
              </a:spcAft>
              <a:buClr>
                <a:schemeClr val="accent1">
                  <a:lumMod val="75000"/>
                </a:schemeClr>
              </a:buClr>
              <a:buFont typeface="Arial" pitchFamily="34" charset="0"/>
              <a:buChar char="•"/>
              <a:defRPr/>
            </a:pPr>
            <a:endParaRPr lang="en-GB" sz="1600" b="1" dirty="0">
              <a:solidFill>
                <a:schemeClr val="tx1">
                  <a:lumMod val="65000"/>
                  <a:lumOff val="35000"/>
                </a:schemeClr>
              </a:solidFill>
              <a:latin typeface="+mn-lt"/>
              <a:ea typeface="ＭＳ Ｐゴシック" pitchFamily="-109" charset="-128"/>
            </a:endParaRPr>
          </a:p>
          <a:p>
            <a:pPr indent="182563" eaLnBrk="0" fontAlgn="auto" hangingPunct="0">
              <a:lnSpc>
                <a:spcPct val="120000"/>
              </a:lnSpc>
              <a:spcBef>
                <a:spcPct val="50000"/>
              </a:spcBef>
              <a:spcAft>
                <a:spcPts val="0"/>
              </a:spcAft>
              <a:buClr>
                <a:schemeClr val="accent1">
                  <a:lumMod val="75000"/>
                </a:schemeClr>
              </a:buClr>
              <a:buFont typeface="Arial" pitchFamily="34" charset="0"/>
              <a:buChar char="•"/>
              <a:defRPr/>
            </a:pPr>
            <a:r>
              <a:rPr lang="en-GB" sz="1600" b="1" dirty="0">
                <a:solidFill>
                  <a:schemeClr val="tx1">
                    <a:lumMod val="65000"/>
                    <a:lumOff val="35000"/>
                  </a:schemeClr>
                </a:solidFill>
                <a:latin typeface="+mn-lt"/>
                <a:ea typeface="ＭＳ Ｐゴシック" pitchFamily="-109" charset="-128"/>
              </a:rPr>
              <a:t>Current Italian and French intraday markets</a:t>
            </a:r>
          </a:p>
          <a:p>
            <a:pPr indent="182563" eaLnBrk="0" fontAlgn="auto" hangingPunct="0">
              <a:lnSpc>
                <a:spcPct val="120000"/>
              </a:lnSpc>
              <a:spcBef>
                <a:spcPct val="50000"/>
              </a:spcBef>
              <a:spcAft>
                <a:spcPts val="0"/>
              </a:spcAft>
              <a:buClr>
                <a:schemeClr val="accent1">
                  <a:lumMod val="75000"/>
                </a:schemeClr>
              </a:buClr>
              <a:defRPr/>
            </a:pPr>
            <a:endParaRPr lang="en-US" sz="1600" dirty="0">
              <a:solidFill>
                <a:schemeClr val="tx1">
                  <a:lumMod val="65000"/>
                  <a:lumOff val="35000"/>
                </a:schemeClr>
              </a:solidFill>
              <a:latin typeface="+mn-lt"/>
              <a:ea typeface="ＭＳ Ｐゴシック" pitchFamily="-109" charset="-128"/>
            </a:endParaRPr>
          </a:p>
          <a:p>
            <a:pPr indent="182563" eaLnBrk="0" fontAlgn="auto" hangingPunct="0">
              <a:lnSpc>
                <a:spcPct val="120000"/>
              </a:lnSpc>
              <a:spcBef>
                <a:spcPct val="50000"/>
              </a:spcBef>
              <a:spcAft>
                <a:spcPts val="0"/>
              </a:spcAft>
              <a:buClr>
                <a:schemeClr val="accent1">
                  <a:lumMod val="75000"/>
                </a:schemeClr>
              </a:buClr>
              <a:buFont typeface="Arial" pitchFamily="34" charset="0"/>
              <a:buChar char="•"/>
              <a:defRPr/>
            </a:pPr>
            <a:endParaRPr lang="en-US" sz="1600" dirty="0">
              <a:solidFill>
                <a:schemeClr val="tx1">
                  <a:lumMod val="65000"/>
                  <a:lumOff val="35000"/>
                </a:schemeClr>
              </a:solidFill>
              <a:latin typeface="+mn-lt"/>
              <a:ea typeface="ＭＳ Ｐゴシック" pitchFamily="-109" charset="-128"/>
            </a:endParaRPr>
          </a:p>
          <a:p>
            <a:pPr indent="182563" eaLnBrk="0" fontAlgn="auto" hangingPunct="0">
              <a:lnSpc>
                <a:spcPct val="120000"/>
              </a:lnSpc>
              <a:spcBef>
                <a:spcPct val="50000"/>
              </a:spcBef>
              <a:spcAft>
                <a:spcPts val="0"/>
              </a:spcAft>
              <a:buClr>
                <a:schemeClr val="accent1">
                  <a:lumMod val="75000"/>
                </a:schemeClr>
              </a:buClr>
              <a:buFont typeface="Arial" pitchFamily="34" charset="0"/>
              <a:buChar char="•"/>
              <a:defRPr/>
            </a:pPr>
            <a:endParaRPr lang="en-US" sz="1600" dirty="0">
              <a:solidFill>
                <a:schemeClr val="tx1">
                  <a:lumMod val="65000"/>
                  <a:lumOff val="35000"/>
                </a:schemeClr>
              </a:solidFill>
              <a:latin typeface="+mn-lt"/>
              <a:ea typeface="ＭＳ Ｐゴシック" pitchFamily="-109" charset="-128"/>
            </a:endParaRPr>
          </a:p>
          <a:p>
            <a:pPr indent="182563" eaLnBrk="0" fontAlgn="auto" hangingPunct="0">
              <a:lnSpc>
                <a:spcPct val="120000"/>
              </a:lnSpc>
              <a:spcBef>
                <a:spcPct val="50000"/>
              </a:spcBef>
              <a:spcAft>
                <a:spcPts val="0"/>
              </a:spcAft>
              <a:buClr>
                <a:schemeClr val="accent1">
                  <a:lumMod val="75000"/>
                </a:schemeClr>
              </a:buClr>
              <a:buFont typeface="Arial" pitchFamily="34" charset="0"/>
              <a:buChar char="•"/>
              <a:defRPr/>
            </a:pPr>
            <a:endParaRPr lang="en-US" sz="1000" b="1" dirty="0">
              <a:solidFill>
                <a:schemeClr val="tx1">
                  <a:lumMod val="65000"/>
                  <a:lumOff val="35000"/>
                </a:schemeClr>
              </a:solidFill>
              <a:latin typeface="+mn-lt"/>
              <a:ea typeface="ＭＳ Ｐゴシック" pitchFamily="-109" charset="-128"/>
            </a:endParaRPr>
          </a:p>
          <a:p>
            <a:pPr marL="179388" indent="-179388" eaLnBrk="0" fontAlgn="auto" hangingPunct="0">
              <a:lnSpc>
                <a:spcPct val="120000"/>
              </a:lnSpc>
              <a:spcBef>
                <a:spcPct val="50000"/>
              </a:spcBef>
              <a:spcAft>
                <a:spcPts val="0"/>
              </a:spcAft>
              <a:buClr>
                <a:schemeClr val="accent1">
                  <a:lumMod val="75000"/>
                </a:schemeClr>
              </a:buClr>
              <a:buFont typeface="Arial" pitchFamily="34" charset="0"/>
              <a:buChar char="•"/>
              <a:tabLst>
                <a:tab pos="179388" algn="l"/>
              </a:tabLst>
              <a:defRPr/>
            </a:pPr>
            <a:r>
              <a:rPr lang="en-US" sz="1600" b="1" dirty="0">
                <a:solidFill>
                  <a:schemeClr val="tx1">
                    <a:lumMod val="65000"/>
                    <a:lumOff val="35000"/>
                  </a:schemeClr>
                </a:solidFill>
                <a:latin typeface="+mn-lt"/>
                <a:ea typeface="ＭＳ Ｐゴシック" pitchFamily="-109" charset="-128"/>
              </a:rPr>
              <a:t>Target model </a:t>
            </a:r>
            <a:r>
              <a:rPr lang="en-GB" sz="1600" dirty="0">
                <a:solidFill>
                  <a:schemeClr val="tx1">
                    <a:lumMod val="65000"/>
                    <a:lumOff val="35000"/>
                  </a:schemeClr>
                </a:solidFill>
                <a:latin typeface="+mn-lt"/>
                <a:ea typeface="ＭＳ Ｐゴシック" pitchFamily="-109" charset="-128"/>
              </a:rPr>
              <a:t>on </a:t>
            </a:r>
            <a:r>
              <a:rPr lang="en-GB" sz="1600" dirty="0" smtClean="0">
                <a:solidFill>
                  <a:schemeClr val="tx1">
                    <a:lumMod val="65000"/>
                    <a:lumOff val="35000"/>
                  </a:schemeClr>
                </a:solidFill>
                <a:latin typeface="+mn-lt"/>
                <a:ea typeface="ＭＳ Ｐゴシック" pitchFamily="-109" charset="-128"/>
              </a:rPr>
              <a:t>cross-borders </a:t>
            </a:r>
            <a:r>
              <a:rPr lang="en-GB" sz="1600" dirty="0">
                <a:solidFill>
                  <a:schemeClr val="tx1">
                    <a:lumMod val="65000"/>
                    <a:lumOff val="35000"/>
                  </a:schemeClr>
                </a:solidFill>
                <a:latin typeface="+mn-lt"/>
                <a:ea typeface="ＭＳ Ｐゴシック" pitchFamily="-109" charset="-128"/>
              </a:rPr>
              <a:t>trading </a:t>
            </a:r>
            <a:r>
              <a:rPr lang="en-GB" sz="1200" dirty="0">
                <a:solidFill>
                  <a:schemeClr val="tx1">
                    <a:lumMod val="65000"/>
                    <a:lumOff val="35000"/>
                  </a:schemeClr>
                </a:solidFill>
                <a:latin typeface="+mn-lt"/>
                <a:ea typeface="ＭＳ Ｐゴシック" pitchFamily="-109" charset="-128"/>
              </a:rPr>
              <a:t>in respect of ACER’s Framework Guidelines on Capacity Allocation and Congestion Management</a:t>
            </a:r>
            <a:endParaRPr lang="en-US" dirty="0">
              <a:solidFill>
                <a:schemeClr val="tx1">
                  <a:lumMod val="65000"/>
                  <a:lumOff val="35000"/>
                </a:schemeClr>
              </a:solidFill>
              <a:latin typeface="+mn-lt"/>
              <a:ea typeface="ＭＳ Ｐゴシック" pitchFamily="-109" charset="-128"/>
            </a:endParaRPr>
          </a:p>
          <a:p>
            <a:pPr lvl="1" indent="265113" eaLnBrk="0" fontAlgn="auto" hangingPunct="0">
              <a:lnSpc>
                <a:spcPct val="120000"/>
              </a:lnSpc>
              <a:spcBef>
                <a:spcPts val="0"/>
              </a:spcBef>
              <a:spcAft>
                <a:spcPts val="0"/>
              </a:spcAft>
              <a:buClr>
                <a:schemeClr val="accent1">
                  <a:lumMod val="75000"/>
                </a:schemeClr>
              </a:buClr>
              <a:buFont typeface="Arial" pitchFamily="34" charset="0"/>
              <a:buChar char="•"/>
              <a:defRPr/>
            </a:pPr>
            <a:r>
              <a:rPr lang="en-US" sz="1600" dirty="0">
                <a:solidFill>
                  <a:schemeClr val="tx1">
                    <a:lumMod val="65000"/>
                    <a:lumOff val="35000"/>
                  </a:schemeClr>
                </a:solidFill>
                <a:latin typeface="+mn-lt"/>
                <a:ea typeface="ＭＳ Ｐゴシック" pitchFamily="-109" charset="-128"/>
              </a:rPr>
              <a:t>Preference for implicit continuous trading</a:t>
            </a:r>
          </a:p>
          <a:p>
            <a:pPr lvl="1" indent="265113" eaLnBrk="0" fontAlgn="auto" hangingPunct="0">
              <a:lnSpc>
                <a:spcPct val="120000"/>
              </a:lnSpc>
              <a:spcBef>
                <a:spcPts val="0"/>
              </a:spcBef>
              <a:spcAft>
                <a:spcPts val="0"/>
              </a:spcAft>
              <a:buClr>
                <a:schemeClr val="accent1">
                  <a:lumMod val="75000"/>
                </a:schemeClr>
              </a:buClr>
              <a:buFont typeface="Arial" pitchFamily="34" charset="0"/>
              <a:buChar char="•"/>
              <a:defRPr/>
            </a:pPr>
            <a:r>
              <a:rPr lang="en-GB" sz="1600" dirty="0" smtClean="0">
                <a:solidFill>
                  <a:schemeClr val="tx1">
                    <a:lumMod val="65000"/>
                    <a:lumOff val="35000"/>
                  </a:schemeClr>
                </a:solidFill>
                <a:latin typeface="+mn-lt"/>
                <a:ea typeface="ＭＳ Ｐゴシック" pitchFamily="-109" charset="-128"/>
              </a:rPr>
              <a:t>Embedding </a:t>
            </a:r>
            <a:r>
              <a:rPr lang="en-GB" sz="1600" dirty="0">
                <a:solidFill>
                  <a:schemeClr val="tx1">
                    <a:lumMod val="65000"/>
                    <a:lumOff val="35000"/>
                  </a:schemeClr>
                </a:solidFill>
                <a:latin typeface="+mn-lt"/>
                <a:ea typeface="ＭＳ Ｐゴシック" pitchFamily="-109" charset="-128"/>
              </a:rPr>
              <a:t>a criteria for the pricing of the XB ID allocated capacity</a:t>
            </a:r>
          </a:p>
          <a:p>
            <a:pPr lvl="1" indent="265113" eaLnBrk="0" fontAlgn="auto" hangingPunct="0">
              <a:lnSpc>
                <a:spcPct val="120000"/>
              </a:lnSpc>
              <a:spcBef>
                <a:spcPts val="0"/>
              </a:spcBef>
              <a:spcAft>
                <a:spcPts val="0"/>
              </a:spcAft>
              <a:buClr>
                <a:srgbClr val="F17900"/>
              </a:buClr>
              <a:defRPr/>
            </a:pPr>
            <a:endParaRPr lang="en-GB" sz="1600" dirty="0">
              <a:solidFill>
                <a:schemeClr val="tx1">
                  <a:lumMod val="65000"/>
                  <a:lumOff val="35000"/>
                </a:schemeClr>
              </a:solidFill>
              <a:latin typeface="+mn-lt"/>
              <a:ea typeface="ＭＳ Ｐゴシック" pitchFamily="-109" charset="-128"/>
            </a:endParaRPr>
          </a:p>
          <a:p>
            <a:pPr marL="179388" eaLnBrk="0" fontAlgn="auto" hangingPunct="0">
              <a:lnSpc>
                <a:spcPct val="120000"/>
              </a:lnSpc>
              <a:spcBef>
                <a:spcPct val="50000"/>
              </a:spcBef>
              <a:spcAft>
                <a:spcPts val="0"/>
              </a:spcAft>
              <a:buClr>
                <a:srgbClr val="F17900"/>
              </a:buClr>
              <a:defRPr/>
            </a:pPr>
            <a:r>
              <a:rPr lang="en-GB" sz="1600" b="1" dirty="0">
                <a:solidFill>
                  <a:schemeClr val="tx1">
                    <a:lumMod val="65000"/>
                    <a:lumOff val="35000"/>
                  </a:schemeClr>
                </a:solidFill>
                <a:latin typeface="+mn-lt"/>
                <a:ea typeface="ＭＳ Ｐゴシック" pitchFamily="-109" charset="-128"/>
              </a:rPr>
              <a:t>EPEX Spot and GME </a:t>
            </a:r>
            <a:r>
              <a:rPr lang="en-GB" sz="1600" b="1" dirty="0" smtClean="0">
                <a:solidFill>
                  <a:schemeClr val="tx1">
                    <a:lumMod val="65000"/>
                    <a:lumOff val="35000"/>
                  </a:schemeClr>
                </a:solidFill>
                <a:latin typeface="+mn-lt"/>
                <a:ea typeface="ＭＳ Ｐゴシック" pitchFamily="-109" charset="-128"/>
              </a:rPr>
              <a:t>carried </a:t>
            </a:r>
            <a:r>
              <a:rPr lang="en-GB" sz="1600" b="1" dirty="0">
                <a:solidFill>
                  <a:schemeClr val="tx1">
                    <a:lumMod val="65000"/>
                    <a:lumOff val="35000"/>
                  </a:schemeClr>
                </a:solidFill>
                <a:latin typeface="+mn-lt"/>
                <a:ea typeface="ＭＳ Ｐゴシック" pitchFamily="-109" charset="-128"/>
              </a:rPr>
              <a:t>a study </a:t>
            </a:r>
            <a:r>
              <a:rPr lang="en-GB" sz="1600" dirty="0">
                <a:solidFill>
                  <a:schemeClr val="tx1">
                    <a:lumMod val="65000"/>
                    <a:lumOff val="35000"/>
                  </a:schemeClr>
                </a:solidFill>
                <a:latin typeface="+mn-lt"/>
                <a:ea typeface="ＭＳ Ｐゴシック" pitchFamily="-109" charset="-128"/>
              </a:rPr>
              <a:t>to analyze possible solutions and features to connect France and Italy ID markets with a continuous trading mechanism</a:t>
            </a:r>
            <a:endParaRPr lang="en-US" sz="1600" dirty="0">
              <a:solidFill>
                <a:schemeClr val="tx1">
                  <a:lumMod val="65000"/>
                  <a:lumOff val="35000"/>
                </a:schemeClr>
              </a:solidFill>
              <a:latin typeface="+mn-lt"/>
              <a:ea typeface="ＭＳ Ｐゴシック" pitchFamily="-109" charset="-128"/>
            </a:endParaRPr>
          </a:p>
        </p:txBody>
      </p:sp>
      <p:sp>
        <p:nvSpPr>
          <p:cNvPr id="5" name="Rectangle 2"/>
          <p:cNvSpPr>
            <a:spLocks noChangeArrowheads="1"/>
          </p:cNvSpPr>
          <p:nvPr/>
        </p:nvSpPr>
        <p:spPr bwMode="auto">
          <a:xfrm>
            <a:off x="1" y="115888"/>
            <a:ext cx="9144000" cy="406400"/>
          </a:xfrm>
          <a:prstGeom prst="rect">
            <a:avLst/>
          </a:prstGeom>
          <a:noFill/>
          <a:ln w="9525">
            <a:noFill/>
            <a:miter lim="800000"/>
            <a:headEnd/>
            <a:tailEnd/>
          </a:ln>
        </p:spPr>
        <p:txBody>
          <a:bodyPr anchor="ctr"/>
          <a:lstStyle/>
          <a:p>
            <a:pPr algn="ctr" fontAlgn="auto">
              <a:spcBef>
                <a:spcPts val="0"/>
              </a:spcBef>
              <a:spcAft>
                <a:spcPts val="0"/>
              </a:spcAft>
              <a:tabLst>
                <a:tab pos="1524000" algn="l"/>
              </a:tabLst>
              <a:defRPr/>
            </a:pPr>
            <a:r>
              <a:rPr lang="it-IT" sz="3200" dirty="0">
                <a:solidFill>
                  <a:schemeClr val="tx1">
                    <a:lumMod val="65000"/>
                    <a:lumOff val="35000"/>
                  </a:schemeClr>
                </a:solidFill>
                <a:latin typeface="+mj-lt"/>
                <a:ea typeface="+mj-ea"/>
                <a:cs typeface="+mj-cs"/>
              </a:rPr>
              <a:t>Background</a:t>
            </a:r>
          </a:p>
          <a:p>
            <a:pPr algn="ctr" fontAlgn="auto">
              <a:spcBef>
                <a:spcPts val="0"/>
              </a:spcBef>
              <a:spcAft>
                <a:spcPts val="0"/>
              </a:spcAft>
              <a:tabLst>
                <a:tab pos="1524000" algn="l"/>
              </a:tabLst>
              <a:defRPr/>
            </a:pPr>
            <a:r>
              <a:rPr lang="en-US" sz="2000" dirty="0">
                <a:solidFill>
                  <a:schemeClr val="tx1">
                    <a:lumMod val="65000"/>
                    <a:lumOff val="35000"/>
                  </a:schemeClr>
                </a:solidFill>
                <a:latin typeface="+mn-lt"/>
                <a:ea typeface="ＭＳ Ｐゴシック" pitchFamily="-109" charset="-128"/>
              </a:rPr>
              <a:t>No intraday tool currently in place on the Italian-French border</a:t>
            </a:r>
          </a:p>
        </p:txBody>
      </p:sp>
      <p:graphicFrame>
        <p:nvGraphicFramePr>
          <p:cNvPr id="4" name="Tableau 3"/>
          <p:cNvGraphicFramePr>
            <a:graphicFrameLocks noGrp="1"/>
          </p:cNvGraphicFramePr>
          <p:nvPr/>
        </p:nvGraphicFramePr>
        <p:xfrm>
          <a:off x="827584" y="2492896"/>
          <a:ext cx="6096000" cy="110236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sz="1600" dirty="0" smtClean="0">
                          <a:solidFill>
                            <a:schemeClr val="bg1">
                              <a:lumMod val="95000"/>
                            </a:schemeClr>
                          </a:solidFill>
                          <a:ea typeface="ＭＳ Ｐゴシック" pitchFamily="-109" charset="-128"/>
                        </a:rPr>
                        <a:t>Italian intraday market </a:t>
                      </a:r>
                      <a:endParaRPr lang="fr-FR" sz="1600" dirty="0">
                        <a:solidFill>
                          <a:schemeClr val="bg1">
                            <a:lumMod val="95000"/>
                          </a:schemeClr>
                        </a:solidFill>
                      </a:endParaRPr>
                    </a:p>
                  </a:txBody>
                  <a:tcPr/>
                </a:tc>
                <a:tc>
                  <a:txBody>
                    <a:bodyPr/>
                    <a:lstStyle/>
                    <a:p>
                      <a:r>
                        <a:rPr lang="en-US" sz="1600" dirty="0" smtClean="0">
                          <a:solidFill>
                            <a:schemeClr val="bg1">
                              <a:lumMod val="95000"/>
                            </a:schemeClr>
                          </a:solidFill>
                          <a:ea typeface="ＭＳ Ｐゴシック" pitchFamily="-109" charset="-128"/>
                        </a:rPr>
                        <a:t>French intraday market </a:t>
                      </a:r>
                      <a:endParaRPr lang="fr-FR" sz="1600" dirty="0">
                        <a:solidFill>
                          <a:schemeClr val="bg1">
                            <a:lumMod val="95000"/>
                          </a:schemeClr>
                        </a:solidFill>
                      </a:endParaRPr>
                    </a:p>
                  </a:txBody>
                  <a:tcPr/>
                </a:tc>
              </a:tr>
              <a:tr h="370840">
                <a:tc>
                  <a:txBody>
                    <a:bodyPr/>
                    <a:lstStyle/>
                    <a:p>
                      <a:r>
                        <a:rPr lang="en-US" sz="1400" dirty="0" smtClean="0">
                          <a:solidFill>
                            <a:schemeClr val="tx1">
                              <a:lumMod val="75000"/>
                              <a:lumOff val="25000"/>
                            </a:schemeClr>
                          </a:solidFill>
                          <a:ea typeface="ＭＳ Ｐゴシック" pitchFamily="-109" charset="-128"/>
                        </a:rPr>
                        <a:t>Implicit auctions:</a:t>
                      </a:r>
                    </a:p>
                    <a:p>
                      <a:r>
                        <a:rPr lang="en-US" sz="1400" dirty="0" smtClean="0">
                          <a:solidFill>
                            <a:schemeClr val="tx1">
                              <a:lumMod val="75000"/>
                              <a:lumOff val="25000"/>
                            </a:schemeClr>
                          </a:solidFill>
                          <a:ea typeface="ＭＳ Ｐゴシック" pitchFamily="-109" charset="-128"/>
                        </a:rPr>
                        <a:t>2 auctions in D-1 </a:t>
                      </a:r>
                    </a:p>
                    <a:p>
                      <a:r>
                        <a:rPr lang="en-US" sz="1400" dirty="0" smtClean="0">
                          <a:solidFill>
                            <a:schemeClr val="tx1">
                              <a:lumMod val="75000"/>
                              <a:lumOff val="25000"/>
                            </a:schemeClr>
                          </a:solidFill>
                          <a:ea typeface="ＭＳ Ｐゴシック" pitchFamily="-109" charset="-128"/>
                        </a:rPr>
                        <a:t>2 auctions in D</a:t>
                      </a:r>
                      <a:endParaRPr lang="fr-FR" sz="1400" dirty="0"/>
                    </a:p>
                  </a:txBody>
                  <a:tcPr/>
                </a:tc>
                <a:tc>
                  <a:txBody>
                    <a:bodyPr/>
                    <a:lstStyle/>
                    <a:p>
                      <a:r>
                        <a:rPr lang="fr-FR" sz="1400" kern="1200" dirty="0" err="1" smtClean="0">
                          <a:solidFill>
                            <a:schemeClr val="tx1">
                              <a:lumMod val="75000"/>
                              <a:lumOff val="25000"/>
                            </a:schemeClr>
                          </a:solidFill>
                          <a:latin typeface="+mn-lt"/>
                          <a:ea typeface="ＭＳ Ｐゴシック" pitchFamily="-109" charset="-128"/>
                          <a:cs typeface="+mn-cs"/>
                        </a:rPr>
                        <a:t>Continuous</a:t>
                      </a:r>
                      <a:r>
                        <a:rPr lang="fr-FR" sz="1400" kern="1200" dirty="0" smtClean="0">
                          <a:solidFill>
                            <a:schemeClr val="tx1">
                              <a:lumMod val="75000"/>
                              <a:lumOff val="25000"/>
                            </a:schemeClr>
                          </a:solidFill>
                          <a:latin typeface="+mn-lt"/>
                          <a:ea typeface="ＭＳ Ｐゴシック" pitchFamily="-109" charset="-128"/>
                          <a:cs typeface="+mn-cs"/>
                        </a:rPr>
                        <a:t> </a:t>
                      </a:r>
                      <a:r>
                        <a:rPr lang="fr-FR" sz="1400" kern="1200" dirty="0" err="1" smtClean="0">
                          <a:solidFill>
                            <a:schemeClr val="tx1">
                              <a:lumMod val="75000"/>
                              <a:lumOff val="25000"/>
                            </a:schemeClr>
                          </a:solidFill>
                          <a:latin typeface="+mn-lt"/>
                          <a:ea typeface="ＭＳ Ｐゴシック" pitchFamily="-109" charset="-128"/>
                          <a:cs typeface="+mn-cs"/>
                        </a:rPr>
                        <a:t>trading</a:t>
                      </a:r>
                      <a:endParaRPr lang="fr-FR" sz="1400" kern="1200" dirty="0" smtClean="0">
                        <a:solidFill>
                          <a:schemeClr val="tx1">
                            <a:lumMod val="75000"/>
                            <a:lumOff val="25000"/>
                          </a:schemeClr>
                        </a:solidFill>
                        <a:latin typeface="+mn-lt"/>
                        <a:ea typeface="ＭＳ Ｐゴシック" pitchFamily="-109" charset="-128"/>
                        <a:cs typeface="+mn-cs"/>
                      </a:endParaRPr>
                    </a:p>
                  </a:txBody>
                  <a:tcPr/>
                </a:tc>
              </a:tr>
            </a:tbl>
          </a:graphicData>
        </a:graphic>
      </p:graphicFrame>
      <p:sp>
        <p:nvSpPr>
          <p:cNvPr id="6" name="Triangle isocèle 5"/>
          <p:cNvSpPr/>
          <p:nvPr/>
        </p:nvSpPr>
        <p:spPr bwMode="auto">
          <a:xfrm rot="5400000">
            <a:off x="251868" y="5733605"/>
            <a:ext cx="720078" cy="287338"/>
          </a:xfrm>
          <a:prstGeom prst="triangle">
            <a:avLst/>
          </a:prstGeom>
          <a:solidFill>
            <a:schemeClr val="accent1"/>
          </a:solidFill>
          <a:ln w="9525" cap="flat" cmpd="sng" algn="ctr">
            <a:noFill/>
            <a:prstDash val="solid"/>
            <a:round/>
            <a:headEnd type="none" w="med" len="med"/>
            <a:tailEnd type="none" w="med" len="med"/>
          </a:ln>
          <a:effectLst/>
        </p:spPr>
        <p:txBody>
          <a:bodyPr wrap="none" lIns="90000" tIns="46800" rIns="90000" bIns="46800" anchor="ctr"/>
          <a:lstStyle/>
          <a:p>
            <a:pPr>
              <a:defRPr/>
            </a:pPr>
            <a:endParaRPr lang="fr-FR" sz="140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863600" y="2420938"/>
            <a:ext cx="6156325" cy="431800"/>
          </a:xfrm>
          <a:prstGeom prst="rect">
            <a:avLst/>
          </a:prstGeom>
          <a:solidFill>
            <a:srgbClr val="F8D334"/>
          </a:solidFill>
          <a:ln w="9525" cap="flat" cmpd="sng" algn="ctr">
            <a:noFill/>
            <a:prstDash val="solid"/>
            <a:round/>
            <a:headEnd type="none" w="med" len="med"/>
            <a:tailEnd type="none" w="med" len="med"/>
          </a:ln>
          <a:effectLst/>
        </p:spPr>
        <p:txBody>
          <a:bodyPr wrap="none" lIns="90000" tIns="46800" rIns="90000" bIns="46800" anchor="ctr"/>
          <a:lstStyle/>
          <a:p>
            <a:pPr>
              <a:defRPr/>
            </a:pPr>
            <a:endParaRPr lang="fr-FR" sz="1400">
              <a:solidFill>
                <a:schemeClr val="tx1">
                  <a:lumMod val="65000"/>
                  <a:lumOff val="35000"/>
                </a:schemeClr>
              </a:solidFill>
            </a:endParaRPr>
          </a:p>
        </p:txBody>
      </p:sp>
      <p:sp>
        <p:nvSpPr>
          <p:cNvPr id="2" name="Titre 1"/>
          <p:cNvSpPr>
            <a:spLocks noGrp="1"/>
          </p:cNvSpPr>
          <p:nvPr>
            <p:ph type="title"/>
          </p:nvPr>
        </p:nvSpPr>
        <p:spPr>
          <a:xfrm>
            <a:off x="457200" y="-171450"/>
            <a:ext cx="8229600" cy="1143000"/>
          </a:xfrm>
        </p:spPr>
        <p:txBody>
          <a:bodyPr rtlCol="0">
            <a:normAutofit/>
          </a:bodyPr>
          <a:lstStyle/>
          <a:p>
            <a:pPr fontAlgn="auto">
              <a:spcAft>
                <a:spcPts val="0"/>
              </a:spcAft>
              <a:tabLst>
                <a:tab pos="1524000" algn="l"/>
              </a:tabLst>
              <a:defRPr/>
            </a:pPr>
            <a:r>
              <a:rPr lang="fr-FR" sz="3600" dirty="0" smtClean="0">
                <a:solidFill>
                  <a:schemeClr val="tx1">
                    <a:lumMod val="65000"/>
                    <a:lumOff val="35000"/>
                  </a:schemeClr>
                </a:solidFill>
              </a:rPr>
              <a:t>Agenda</a:t>
            </a:r>
            <a:endParaRPr lang="fr-FR" sz="3600" dirty="0">
              <a:solidFill>
                <a:schemeClr val="tx1">
                  <a:lumMod val="65000"/>
                  <a:lumOff val="35000"/>
                </a:schemeClr>
              </a:solidFill>
            </a:endParaRPr>
          </a:p>
        </p:txBody>
      </p:sp>
      <p:sp>
        <p:nvSpPr>
          <p:cNvPr id="3" name="Espace réservé du contenu 2"/>
          <p:cNvSpPr>
            <a:spLocks noGrp="1"/>
          </p:cNvSpPr>
          <p:nvPr>
            <p:ph idx="1"/>
          </p:nvPr>
        </p:nvSpPr>
        <p:spPr>
          <a:xfrm>
            <a:off x="849313" y="1762125"/>
            <a:ext cx="8186737" cy="3754438"/>
          </a:xfrm>
        </p:spPr>
        <p:txBody>
          <a:bodyPr rtlCol="0">
            <a:normAutofit/>
          </a:bodyPr>
          <a:lstStyle/>
          <a:p>
            <a:pPr fontAlgn="auto">
              <a:spcAft>
                <a:spcPts val="0"/>
              </a:spcAft>
              <a:buClr>
                <a:schemeClr val="accent1">
                  <a:lumMod val="75000"/>
                </a:schemeClr>
              </a:buClr>
              <a:buFont typeface="Arial" pitchFamily="34" charset="0"/>
              <a:buChar char="•"/>
              <a:defRPr/>
            </a:pPr>
            <a:r>
              <a:rPr lang="en-GB" dirty="0" smtClean="0">
                <a:solidFill>
                  <a:schemeClr val="tx1">
                    <a:lumMod val="65000"/>
                    <a:lumOff val="35000"/>
                  </a:schemeClr>
                </a:solidFill>
              </a:rPr>
              <a:t>Background</a:t>
            </a:r>
          </a:p>
          <a:p>
            <a:pPr fontAlgn="auto">
              <a:spcAft>
                <a:spcPts val="0"/>
              </a:spcAft>
              <a:buClr>
                <a:schemeClr val="accent1">
                  <a:lumMod val="75000"/>
                </a:schemeClr>
              </a:buClr>
              <a:buFont typeface="Arial" pitchFamily="34" charset="0"/>
              <a:buChar char="•"/>
              <a:defRPr/>
            </a:pPr>
            <a:r>
              <a:rPr lang="en-GB" dirty="0" smtClean="0">
                <a:solidFill>
                  <a:schemeClr val="tx1">
                    <a:lumMod val="65000"/>
                    <a:lumOff val="35000"/>
                  </a:schemeClr>
                </a:solidFill>
              </a:rPr>
              <a:t>High level requirements</a:t>
            </a:r>
          </a:p>
          <a:p>
            <a:pPr fontAlgn="auto">
              <a:spcAft>
                <a:spcPts val="0"/>
              </a:spcAft>
              <a:buClr>
                <a:schemeClr val="accent1">
                  <a:lumMod val="75000"/>
                </a:schemeClr>
              </a:buClr>
              <a:buFont typeface="Arial" pitchFamily="34" charset="0"/>
              <a:buChar char="•"/>
              <a:defRPr/>
            </a:pPr>
            <a:r>
              <a:rPr lang="en-GB" dirty="0" smtClean="0">
                <a:solidFill>
                  <a:schemeClr val="tx1">
                    <a:lumMod val="65000"/>
                    <a:lumOff val="35000"/>
                  </a:schemeClr>
                </a:solidFill>
              </a:rPr>
              <a:t>IT requirements</a:t>
            </a:r>
          </a:p>
          <a:p>
            <a:pPr fontAlgn="auto">
              <a:spcAft>
                <a:spcPts val="0"/>
              </a:spcAft>
              <a:buClr>
                <a:schemeClr val="accent1">
                  <a:lumMod val="75000"/>
                </a:schemeClr>
              </a:buClr>
              <a:buFont typeface="Arial" pitchFamily="34" charset="0"/>
              <a:buChar char="•"/>
              <a:defRPr/>
            </a:pPr>
            <a:r>
              <a:rPr lang="en-GB" dirty="0" smtClean="0">
                <a:solidFill>
                  <a:schemeClr val="tx1">
                    <a:lumMod val="65000"/>
                    <a:lumOff val="35000"/>
                  </a:schemeClr>
                </a:solidFill>
              </a:rPr>
              <a:t>Clearing and Financial settlement</a:t>
            </a:r>
          </a:p>
          <a:p>
            <a:pPr fontAlgn="auto">
              <a:spcAft>
                <a:spcPts val="0"/>
              </a:spcAft>
              <a:buFont typeface="Arial" pitchFamily="34" charset="0"/>
              <a:buChar char="•"/>
              <a:defRPr/>
            </a:pPr>
            <a:endParaRPr lang="en-US" dirty="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188913"/>
            <a:ext cx="9143999" cy="406400"/>
          </a:xfrm>
          <a:prstGeom prst="rect">
            <a:avLst/>
          </a:prstGeom>
          <a:noFill/>
          <a:ln w="9525">
            <a:noFill/>
            <a:miter lim="800000"/>
            <a:headEnd/>
            <a:tailEnd/>
          </a:ln>
        </p:spPr>
        <p:txBody>
          <a:bodyPr anchor="ctr"/>
          <a:lstStyle/>
          <a:p>
            <a:pPr algn="ctr" fontAlgn="auto">
              <a:spcBef>
                <a:spcPts val="0"/>
              </a:spcBef>
              <a:spcAft>
                <a:spcPts val="0"/>
              </a:spcAft>
              <a:defRPr/>
            </a:pPr>
            <a:r>
              <a:rPr lang="en-GB" sz="3600" dirty="0">
                <a:solidFill>
                  <a:schemeClr val="tx1">
                    <a:lumMod val="65000"/>
                    <a:lumOff val="35000"/>
                  </a:schemeClr>
                </a:solidFill>
                <a:latin typeface="+mj-lt"/>
                <a:ea typeface="+mj-ea"/>
                <a:cs typeface="+mj-cs"/>
              </a:rPr>
              <a:t>High level requirements</a:t>
            </a:r>
          </a:p>
        </p:txBody>
      </p:sp>
      <p:sp>
        <p:nvSpPr>
          <p:cNvPr id="1025" name="Rectangle 1"/>
          <p:cNvSpPr>
            <a:spLocks noChangeArrowheads="1"/>
          </p:cNvSpPr>
          <p:nvPr/>
        </p:nvSpPr>
        <p:spPr bwMode="auto">
          <a:xfrm>
            <a:off x="468313" y="3012430"/>
            <a:ext cx="8675687" cy="2923877"/>
          </a:xfrm>
          <a:prstGeom prst="rect">
            <a:avLst/>
          </a:prstGeom>
          <a:noFill/>
          <a:ln w="9525">
            <a:noFill/>
            <a:miter lim="800000"/>
            <a:headEnd/>
            <a:tailEnd/>
          </a:ln>
          <a:effectLst/>
        </p:spPr>
        <p:txBody>
          <a:bodyPr anchor="ctr">
            <a:spAutoFit/>
          </a:bodyPr>
          <a:lstStyle/>
          <a:p>
            <a:pPr marL="358775" lvl="1" indent="-179388" eaLnBrk="0" hangingPunct="0">
              <a:lnSpc>
                <a:spcPct val="120000"/>
              </a:lnSpc>
              <a:spcBef>
                <a:spcPct val="50000"/>
              </a:spcBef>
              <a:buClr>
                <a:srgbClr val="8A2E4E"/>
              </a:buClr>
              <a:buFont typeface="Arial" charset="0"/>
              <a:buChar char="•"/>
            </a:pPr>
            <a:r>
              <a:rPr lang="en-GB" sz="1600" b="1" dirty="0">
                <a:solidFill>
                  <a:srgbClr val="595959"/>
                </a:solidFill>
                <a:latin typeface="Calibri" pitchFamily="34" charset="0"/>
                <a:ea typeface="ＭＳ Ｐゴシック"/>
                <a:cs typeface="ＭＳ Ｐゴシック"/>
              </a:rPr>
              <a:t>Before gate closure of Italian IDM Auctions, </a:t>
            </a:r>
            <a:endParaRPr lang="fr-FR" sz="1600" b="1" dirty="0">
              <a:solidFill>
                <a:srgbClr val="595959"/>
              </a:solidFill>
              <a:latin typeface="Calibri" pitchFamily="34" charset="0"/>
              <a:ea typeface="ＭＳ Ｐゴシック"/>
              <a:cs typeface="ＭＳ Ｐゴシック"/>
            </a:endParaRPr>
          </a:p>
          <a:p>
            <a:pPr marL="806450" lvl="2" indent="-268288" eaLnBrk="0" hangingPunct="0">
              <a:buClr>
                <a:srgbClr val="8A2E4E"/>
              </a:buClr>
              <a:buFont typeface="Arial" charset="0"/>
              <a:buChar char="•"/>
            </a:pPr>
            <a:r>
              <a:rPr lang="en-GB" sz="1600" dirty="0" smtClean="0">
                <a:solidFill>
                  <a:srgbClr val="595959"/>
                </a:solidFill>
                <a:latin typeface="Calibri" pitchFamily="34" charset="0"/>
                <a:ea typeface="ＭＳ Ｐゴシック"/>
                <a:cs typeface="ＭＳ Ｐゴシック"/>
              </a:rPr>
              <a:t>Cross-border </a:t>
            </a:r>
            <a:r>
              <a:rPr lang="en-GB" sz="1600" dirty="0">
                <a:solidFill>
                  <a:srgbClr val="595959"/>
                </a:solidFill>
                <a:latin typeface="Calibri" pitchFamily="34" charset="0"/>
                <a:ea typeface="ＭＳ Ｐゴシック"/>
                <a:cs typeface="ＭＳ Ｐゴシック"/>
              </a:rPr>
              <a:t>trades for corresponding hours are transferred into the Italian auction </a:t>
            </a:r>
            <a:endParaRPr lang="fr-FR" sz="1600" dirty="0">
              <a:solidFill>
                <a:srgbClr val="595959"/>
              </a:solidFill>
              <a:latin typeface="Calibri" pitchFamily="34" charset="0"/>
              <a:ea typeface="ＭＳ Ｐゴシック"/>
              <a:cs typeface="ＭＳ Ｐゴシック"/>
            </a:endParaRPr>
          </a:p>
          <a:p>
            <a:pPr marL="806450" lvl="2" indent="-268288" eaLnBrk="0" hangingPunct="0">
              <a:buClr>
                <a:srgbClr val="8A2E4E"/>
              </a:buClr>
              <a:buFont typeface="Arial" charset="0"/>
              <a:buChar char="•"/>
            </a:pPr>
            <a:r>
              <a:rPr lang="en-GB" sz="1600" dirty="0" smtClean="0">
                <a:solidFill>
                  <a:srgbClr val="595959"/>
                </a:solidFill>
                <a:latin typeface="Calibri" pitchFamily="34" charset="0"/>
                <a:ea typeface="ＭＳ Ｐゴシック"/>
                <a:cs typeface="ＭＳ Ｐゴシック"/>
              </a:rPr>
              <a:t>French-Italian cross-border </a:t>
            </a:r>
            <a:r>
              <a:rPr lang="en-GB" sz="1600" dirty="0">
                <a:solidFill>
                  <a:srgbClr val="595959"/>
                </a:solidFill>
                <a:latin typeface="Calibri" pitchFamily="34" charset="0"/>
                <a:ea typeface="ＭＳ Ｐゴシック"/>
                <a:cs typeface="ＭＳ Ｐゴシック"/>
              </a:rPr>
              <a:t>order book is closed for hours which cannot be traded in a later Italian MI auction</a:t>
            </a:r>
          </a:p>
          <a:p>
            <a:pPr marL="546100" lvl="2" indent="265113" eaLnBrk="0" hangingPunct="0">
              <a:buClr>
                <a:srgbClr val="8A2E4E"/>
              </a:buClr>
            </a:pPr>
            <a:endParaRPr lang="fr-FR" sz="1600" dirty="0">
              <a:solidFill>
                <a:srgbClr val="595959"/>
              </a:solidFill>
              <a:latin typeface="Calibri" pitchFamily="34" charset="0"/>
              <a:ea typeface="ＭＳ Ｐゴシック"/>
              <a:cs typeface="ＭＳ Ｐゴシック"/>
            </a:endParaRPr>
          </a:p>
          <a:p>
            <a:pPr marL="358775" lvl="1" indent="-179388" eaLnBrk="0" hangingPunct="0">
              <a:lnSpc>
                <a:spcPct val="120000"/>
              </a:lnSpc>
              <a:spcBef>
                <a:spcPct val="50000"/>
              </a:spcBef>
              <a:buClr>
                <a:srgbClr val="8A2E4E"/>
              </a:buClr>
              <a:buFont typeface="Arial" charset="0"/>
              <a:buChar char="•"/>
            </a:pPr>
            <a:r>
              <a:rPr lang="en-GB" sz="1600" dirty="0">
                <a:solidFill>
                  <a:srgbClr val="595959"/>
                </a:solidFill>
                <a:latin typeface="Calibri" pitchFamily="34" charset="0"/>
                <a:ea typeface="ＭＳ Ｐゴシック"/>
                <a:cs typeface="ＭＳ Ｐゴシック"/>
              </a:rPr>
              <a:t>GME is counterpart for Italian bids; ECC (EPEX CCP) is counterpart for French bids; GME and ECC manage the settlement of the XB trades</a:t>
            </a:r>
          </a:p>
          <a:p>
            <a:pPr marL="88900" lvl="1" indent="265113" eaLnBrk="0" hangingPunct="0">
              <a:lnSpc>
                <a:spcPct val="120000"/>
              </a:lnSpc>
              <a:spcBef>
                <a:spcPct val="50000"/>
              </a:spcBef>
              <a:buClr>
                <a:srgbClr val="8A2E4E"/>
              </a:buClr>
            </a:pPr>
            <a:endParaRPr lang="en-GB" sz="1600" dirty="0">
              <a:solidFill>
                <a:srgbClr val="595959"/>
              </a:solidFill>
              <a:latin typeface="Calibri" pitchFamily="34" charset="0"/>
              <a:ea typeface="ＭＳ Ｐゴシック"/>
              <a:cs typeface="ＭＳ Ｐゴシック"/>
            </a:endParaRPr>
          </a:p>
          <a:p>
            <a:pPr marL="358775" lvl="1" indent="-179388" eaLnBrk="0" hangingPunct="0">
              <a:lnSpc>
                <a:spcPct val="120000"/>
              </a:lnSpc>
              <a:spcBef>
                <a:spcPct val="50000"/>
              </a:spcBef>
              <a:buClr>
                <a:srgbClr val="8A2E4E"/>
              </a:buClr>
              <a:buFont typeface="Arial" charset="0"/>
              <a:buChar char="•"/>
            </a:pPr>
            <a:r>
              <a:rPr lang="en-GB" sz="1600" b="1" dirty="0">
                <a:solidFill>
                  <a:srgbClr val="595959"/>
                </a:solidFill>
                <a:latin typeface="Calibri" pitchFamily="34" charset="0"/>
                <a:ea typeface="ＭＳ Ｐゴシック"/>
                <a:cs typeface="ＭＳ Ｐゴシック"/>
              </a:rPr>
              <a:t>OTC cross-border </a:t>
            </a:r>
            <a:r>
              <a:rPr lang="en-GB" sz="1600" dirty="0">
                <a:solidFill>
                  <a:srgbClr val="595959"/>
                </a:solidFill>
                <a:latin typeface="Calibri" pitchFamily="34" charset="0"/>
                <a:ea typeface="ＭＳ Ｐゴシック"/>
                <a:cs typeface="ＭＳ Ｐゴシック"/>
              </a:rPr>
              <a:t>implementation subject to a common position from both </a:t>
            </a:r>
            <a:r>
              <a:rPr lang="en-GB" sz="1600" dirty="0" smtClean="0">
                <a:solidFill>
                  <a:srgbClr val="595959"/>
                </a:solidFill>
                <a:latin typeface="Calibri" pitchFamily="34" charset="0"/>
                <a:ea typeface="ＭＳ Ｐゴシック"/>
                <a:cs typeface="ＭＳ Ｐゴシック"/>
              </a:rPr>
              <a:t>regulators</a:t>
            </a:r>
            <a:endParaRPr lang="en-GB" sz="1600" dirty="0">
              <a:solidFill>
                <a:srgbClr val="595959"/>
              </a:solidFill>
              <a:latin typeface="Calibri" pitchFamily="34" charset="0"/>
              <a:ea typeface="ＭＳ Ｐゴシック"/>
              <a:cs typeface="ＭＳ Ｐゴシック"/>
            </a:endParaRPr>
          </a:p>
        </p:txBody>
      </p:sp>
      <p:graphicFrame>
        <p:nvGraphicFramePr>
          <p:cNvPr id="4" name="Tableau 3"/>
          <p:cNvGraphicFramePr>
            <a:graphicFrameLocks noGrp="1"/>
          </p:cNvGraphicFramePr>
          <p:nvPr/>
        </p:nvGraphicFramePr>
        <p:xfrm>
          <a:off x="539750" y="1181100"/>
          <a:ext cx="8136904" cy="1564640"/>
        </p:xfrm>
        <a:graphic>
          <a:graphicData uri="http://schemas.openxmlformats.org/drawingml/2006/table">
            <a:tbl>
              <a:tblPr firstRow="1" bandRow="1">
                <a:tableStyleId>{5C22544A-7EE6-4342-B048-85BDC9FD1C3A}</a:tableStyleId>
              </a:tblPr>
              <a:tblGrid>
                <a:gridCol w="4068452"/>
                <a:gridCol w="4068452"/>
              </a:tblGrid>
              <a:tr h="370840">
                <a:tc>
                  <a:txBody>
                    <a:bodyPr/>
                    <a:lstStyle/>
                    <a:p>
                      <a:r>
                        <a:rPr lang="en-US" sz="1800" dirty="0" smtClean="0">
                          <a:solidFill>
                            <a:schemeClr val="bg1">
                              <a:lumMod val="95000"/>
                            </a:schemeClr>
                          </a:solidFill>
                          <a:ea typeface="ＭＳ Ｐゴシック" pitchFamily="-109" charset="-128"/>
                        </a:rPr>
                        <a:t>Italian intraday market </a:t>
                      </a:r>
                      <a:endParaRPr lang="fr-FR" sz="1800" dirty="0">
                        <a:solidFill>
                          <a:schemeClr val="bg1">
                            <a:lumMod val="95000"/>
                          </a:schemeClr>
                        </a:solidFill>
                      </a:endParaRPr>
                    </a:p>
                  </a:txBody>
                  <a:tcPr/>
                </a:tc>
                <a:tc>
                  <a:txBody>
                    <a:bodyPr/>
                    <a:lstStyle/>
                    <a:p>
                      <a:r>
                        <a:rPr lang="en-US" sz="1800" dirty="0" smtClean="0">
                          <a:solidFill>
                            <a:schemeClr val="bg1">
                              <a:lumMod val="95000"/>
                            </a:schemeClr>
                          </a:solidFill>
                          <a:ea typeface="ＭＳ Ｐゴシック" pitchFamily="-109" charset="-128"/>
                        </a:rPr>
                        <a:t>French intraday market </a:t>
                      </a:r>
                      <a:endParaRPr lang="fr-FR" sz="1800" dirty="0">
                        <a:solidFill>
                          <a:schemeClr val="bg1">
                            <a:lumMod val="95000"/>
                          </a:schemeClr>
                        </a:solidFill>
                      </a:endParaRPr>
                    </a:p>
                  </a:txBody>
                  <a:tcPr/>
                </a:tc>
              </a:tr>
              <a:tr h="370840">
                <a:tc>
                  <a:txBody>
                    <a:bodyPr/>
                    <a:lstStyle/>
                    <a:p>
                      <a:r>
                        <a:rPr lang="en-US" sz="1600" dirty="0" smtClean="0">
                          <a:solidFill>
                            <a:schemeClr val="tx1">
                              <a:lumMod val="75000"/>
                              <a:lumOff val="25000"/>
                            </a:schemeClr>
                          </a:solidFill>
                          <a:ea typeface="ＭＳ Ｐゴシック" pitchFamily="-109" charset="-128"/>
                        </a:rPr>
                        <a:t>4 Implicit auctions:</a:t>
                      </a:r>
                    </a:p>
                    <a:p>
                      <a:r>
                        <a:rPr lang="en-GB" sz="1600" dirty="0" smtClean="0">
                          <a:solidFill>
                            <a:schemeClr val="tx1">
                              <a:lumMod val="75000"/>
                              <a:lumOff val="25000"/>
                            </a:schemeClr>
                          </a:solidFill>
                          <a:ea typeface="ＭＳ Ｐゴシック" pitchFamily="-109" charset="-128"/>
                        </a:rPr>
                        <a:t>Mandatory for participants to be balanced in the Italian ID market</a:t>
                      </a:r>
                      <a:endParaRPr lang="fr-FR" sz="1600" dirty="0"/>
                    </a:p>
                  </a:txBody>
                  <a:tcPr/>
                </a:tc>
                <a:tc>
                  <a:txBody>
                    <a:bodyPr/>
                    <a:lstStyle/>
                    <a:p>
                      <a:r>
                        <a:rPr lang="fr-FR" sz="1600" kern="1200" dirty="0" err="1" smtClean="0">
                          <a:solidFill>
                            <a:schemeClr val="tx1">
                              <a:lumMod val="75000"/>
                              <a:lumOff val="25000"/>
                            </a:schemeClr>
                          </a:solidFill>
                          <a:latin typeface="+mn-lt"/>
                          <a:ea typeface="ＭＳ Ｐゴシック" pitchFamily="-109" charset="-128"/>
                          <a:cs typeface="+mn-cs"/>
                        </a:rPr>
                        <a:t>Continuous</a:t>
                      </a:r>
                      <a:r>
                        <a:rPr lang="fr-FR" sz="1600" kern="1200" dirty="0" smtClean="0">
                          <a:solidFill>
                            <a:schemeClr val="tx1">
                              <a:lumMod val="75000"/>
                              <a:lumOff val="25000"/>
                            </a:schemeClr>
                          </a:solidFill>
                          <a:latin typeface="+mn-lt"/>
                          <a:ea typeface="ＭＳ Ｐゴシック" pitchFamily="-109" charset="-128"/>
                          <a:cs typeface="+mn-cs"/>
                        </a:rPr>
                        <a:t> </a:t>
                      </a:r>
                      <a:r>
                        <a:rPr lang="fr-FR" sz="1600" kern="1200" dirty="0" err="1" smtClean="0">
                          <a:solidFill>
                            <a:schemeClr val="tx1">
                              <a:lumMod val="75000"/>
                              <a:lumOff val="25000"/>
                            </a:schemeClr>
                          </a:solidFill>
                          <a:latin typeface="+mn-lt"/>
                          <a:ea typeface="ＭＳ Ｐゴシック" pitchFamily="-109" charset="-128"/>
                          <a:cs typeface="+mn-cs"/>
                        </a:rPr>
                        <a:t>trading</a:t>
                      </a:r>
                      <a:endParaRPr lang="fr-FR" sz="1600" kern="1200" dirty="0" smtClean="0">
                        <a:solidFill>
                          <a:schemeClr val="tx1">
                            <a:lumMod val="75000"/>
                            <a:lumOff val="25000"/>
                          </a:schemeClr>
                        </a:solidFill>
                        <a:latin typeface="+mn-lt"/>
                        <a:ea typeface="ＭＳ Ｐゴシック" pitchFamily="-109" charset="-128"/>
                        <a:cs typeface="+mn-cs"/>
                      </a:endParaRPr>
                    </a:p>
                  </a:txBody>
                  <a:tcPr/>
                </a:tc>
              </a:tr>
              <a:tr h="370840">
                <a:tc gridSpan="2">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600" dirty="0" smtClean="0">
                          <a:solidFill>
                            <a:schemeClr val="tx1">
                              <a:lumMod val="75000"/>
                              <a:lumOff val="25000"/>
                            </a:schemeClr>
                          </a:solidFill>
                          <a:ea typeface="ＭＳ Ｐゴシック" pitchFamily="-109" charset="-128"/>
                        </a:rPr>
                        <a:t>Continuous </a:t>
                      </a:r>
                      <a:r>
                        <a:rPr lang="en-GB" sz="1600" dirty="0" smtClean="0">
                          <a:solidFill>
                            <a:schemeClr val="tx1">
                              <a:lumMod val="75000"/>
                              <a:lumOff val="25000"/>
                            </a:schemeClr>
                          </a:solidFill>
                          <a:ea typeface="ＭＳ Ｐゴシック" pitchFamily="-109" charset="-128"/>
                        </a:rPr>
                        <a:t>cross-border </a:t>
                      </a:r>
                      <a:r>
                        <a:rPr lang="en-GB" sz="1600" dirty="0" smtClean="0">
                          <a:solidFill>
                            <a:schemeClr val="tx1">
                              <a:lumMod val="75000"/>
                              <a:lumOff val="25000"/>
                            </a:schemeClr>
                          </a:solidFill>
                          <a:ea typeface="ＭＳ Ｐゴシック" pitchFamily="-109" charset="-128"/>
                        </a:rPr>
                        <a:t>trading, taking into account available cross border capacities</a:t>
                      </a:r>
                      <a:endParaRPr lang="fr-FR" sz="1600" dirty="0" smtClean="0">
                        <a:solidFill>
                          <a:schemeClr val="tx1">
                            <a:lumMod val="75000"/>
                            <a:lumOff val="25000"/>
                          </a:schemeClr>
                        </a:solidFill>
                        <a:ea typeface="ＭＳ Ｐゴシック" pitchFamily="-109" charset="-128"/>
                      </a:endParaRPr>
                    </a:p>
                  </a:txBody>
                  <a:tcPr/>
                </a:tc>
                <a:tc hMerge="1">
                  <a:txBody>
                    <a:bodyPr/>
                    <a:lstStyle/>
                    <a:p>
                      <a:endParaRPr lang="fr-FR" sz="1400" kern="1200" dirty="0" smtClean="0">
                        <a:solidFill>
                          <a:schemeClr val="tx1">
                            <a:lumMod val="75000"/>
                            <a:lumOff val="25000"/>
                          </a:schemeClr>
                        </a:solidFill>
                        <a:latin typeface="+mn-lt"/>
                        <a:ea typeface="ＭＳ Ｐゴシック" pitchFamily="-109" charset="-128"/>
                        <a:cs typeface="+mn-cs"/>
                      </a:endParaRPr>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48488" y="4602163"/>
            <a:ext cx="1584325" cy="1079500"/>
          </a:xfrm>
          <a:prstGeom prst="rect">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fr-FR" dirty="0" smtClean="0">
              <a:solidFill>
                <a:schemeClr val="tx1">
                  <a:lumMod val="65000"/>
                  <a:lumOff val="35000"/>
                </a:schemeClr>
              </a:solidFill>
            </a:endParaRPr>
          </a:p>
        </p:txBody>
      </p:sp>
      <p:sp>
        <p:nvSpPr>
          <p:cNvPr id="3" name="Organigramme : Stockage interne 2"/>
          <p:cNvSpPr/>
          <p:nvPr/>
        </p:nvSpPr>
        <p:spPr>
          <a:xfrm>
            <a:off x="3708400" y="1433513"/>
            <a:ext cx="1511300" cy="1152525"/>
          </a:xfrm>
          <a:prstGeom prst="flowChartInternalStorage">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fr-FR" sz="1400" dirty="0">
                <a:solidFill>
                  <a:schemeClr val="tx1">
                    <a:lumMod val="65000"/>
                    <a:lumOff val="35000"/>
                  </a:schemeClr>
                </a:solidFill>
              </a:rPr>
              <a:t>Intraday Cross </a:t>
            </a:r>
            <a:r>
              <a:rPr lang="fr-FR" sz="1400" dirty="0" smtClean="0">
                <a:solidFill>
                  <a:schemeClr val="tx1">
                    <a:lumMod val="65000"/>
                    <a:lumOff val="35000"/>
                  </a:schemeClr>
                </a:solidFill>
              </a:rPr>
              <a:t>Border trading system(SOB)</a:t>
            </a:r>
            <a:endParaRPr lang="fr-FR" sz="1400" dirty="0">
              <a:solidFill>
                <a:schemeClr val="tx1">
                  <a:lumMod val="65000"/>
                  <a:lumOff val="35000"/>
                </a:schemeClr>
              </a:solidFill>
            </a:endParaRPr>
          </a:p>
        </p:txBody>
      </p:sp>
      <p:sp>
        <p:nvSpPr>
          <p:cNvPr id="4" name="Rectangle 3"/>
          <p:cNvSpPr/>
          <p:nvPr/>
        </p:nvSpPr>
        <p:spPr>
          <a:xfrm>
            <a:off x="3749675" y="4024313"/>
            <a:ext cx="1439863" cy="503237"/>
          </a:xfrm>
          <a:prstGeom prst="rect">
            <a:avLst/>
          </a:prstGeom>
          <a:solidFill>
            <a:schemeClr val="accent1">
              <a:lumMod val="40000"/>
              <a:lumOff val="6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fr-FR" dirty="0">
                <a:solidFill>
                  <a:schemeClr val="tx1">
                    <a:lumMod val="65000"/>
                    <a:lumOff val="35000"/>
                  </a:schemeClr>
                </a:solidFill>
              </a:rPr>
              <a:t>CMM</a:t>
            </a:r>
          </a:p>
        </p:txBody>
      </p:sp>
      <p:sp>
        <p:nvSpPr>
          <p:cNvPr id="5" name="Ellipse 4"/>
          <p:cNvSpPr/>
          <p:nvPr/>
        </p:nvSpPr>
        <p:spPr>
          <a:xfrm>
            <a:off x="7667625" y="2944813"/>
            <a:ext cx="1331913" cy="649287"/>
          </a:xfrm>
          <a:prstGeom prst="ellipse">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fr-FR" sz="1400" dirty="0">
                <a:solidFill>
                  <a:schemeClr val="tx1">
                    <a:lumMod val="65000"/>
                    <a:lumOff val="35000"/>
                  </a:schemeClr>
                </a:solidFill>
              </a:rPr>
              <a:t>Italian Members</a:t>
            </a:r>
          </a:p>
        </p:txBody>
      </p:sp>
      <p:sp>
        <p:nvSpPr>
          <p:cNvPr id="6" name="Line 45"/>
          <p:cNvSpPr>
            <a:spLocks noChangeShapeType="1"/>
          </p:cNvSpPr>
          <p:nvPr/>
        </p:nvSpPr>
        <p:spPr bwMode="auto">
          <a:xfrm>
            <a:off x="5219700" y="2297113"/>
            <a:ext cx="1800225" cy="0"/>
          </a:xfrm>
          <a:prstGeom prst="line">
            <a:avLst/>
          </a:prstGeom>
          <a:noFill/>
          <a:ln w="25400">
            <a:solidFill>
              <a:srgbClr val="808080"/>
            </a:solidFill>
            <a:round/>
            <a:headEnd type="triangle" w="med" len="med"/>
            <a:tailEnd/>
          </a:ln>
        </p:spPr>
        <p:txBody>
          <a:bodyPr wrap="none" lIns="90000" tIns="46800" rIns="90000" bIns="46800" anchor="ct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endParaRPr lang="fr-FR">
              <a:solidFill>
                <a:schemeClr val="tx1">
                  <a:lumMod val="65000"/>
                  <a:lumOff val="35000"/>
                </a:schemeClr>
              </a:solidFill>
            </a:endParaRPr>
          </a:p>
        </p:txBody>
      </p:sp>
      <p:sp>
        <p:nvSpPr>
          <p:cNvPr id="7" name="Line 45"/>
          <p:cNvSpPr>
            <a:spLocks noChangeShapeType="1"/>
          </p:cNvSpPr>
          <p:nvPr/>
        </p:nvSpPr>
        <p:spPr bwMode="auto">
          <a:xfrm flipH="1">
            <a:off x="5183188" y="6024563"/>
            <a:ext cx="1765300" cy="17462"/>
          </a:xfrm>
          <a:prstGeom prst="line">
            <a:avLst/>
          </a:prstGeom>
          <a:noFill/>
          <a:ln w="25400">
            <a:solidFill>
              <a:srgbClr val="808080"/>
            </a:solidFill>
            <a:prstDash val="sysDot"/>
            <a:round/>
            <a:headEnd type="triangle" w="med" len="med"/>
            <a:tailEnd/>
          </a:ln>
        </p:spPr>
        <p:txBody>
          <a:bodyPr wrap="none" lIns="90000" tIns="46800" rIns="90000" bIns="46800" anchor="ct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endParaRPr lang="fr-FR">
              <a:solidFill>
                <a:schemeClr val="tx1">
                  <a:lumMod val="65000"/>
                  <a:lumOff val="35000"/>
                </a:schemeClr>
              </a:solidFill>
            </a:endParaRPr>
          </a:p>
        </p:txBody>
      </p:sp>
      <p:pic>
        <p:nvPicPr>
          <p:cNvPr id="12295" name="Picture 8"/>
          <p:cNvPicPr>
            <a:picLocks noChangeAspect="1" noChangeArrowheads="1"/>
          </p:cNvPicPr>
          <p:nvPr/>
        </p:nvPicPr>
        <p:blipFill>
          <a:blip r:embed="rId2" cstate="print"/>
          <a:srcRect t="7130" r="9525"/>
          <a:stretch>
            <a:fillRect/>
          </a:stretch>
        </p:blipFill>
        <p:spPr bwMode="auto">
          <a:xfrm>
            <a:off x="7019925" y="4673600"/>
            <a:ext cx="1368425" cy="938213"/>
          </a:xfrm>
          <a:prstGeom prst="rect">
            <a:avLst/>
          </a:prstGeom>
          <a:noFill/>
          <a:ln w="9525">
            <a:noFill/>
            <a:miter lim="800000"/>
            <a:headEnd/>
            <a:tailEnd/>
          </a:ln>
        </p:spPr>
      </p:pic>
      <p:pic>
        <p:nvPicPr>
          <p:cNvPr id="12296" name="Picture 26" descr="MCj04315950000[1]"/>
          <p:cNvPicPr>
            <a:picLocks noChangeAspect="1" noChangeArrowheads="1"/>
          </p:cNvPicPr>
          <p:nvPr/>
        </p:nvPicPr>
        <p:blipFill>
          <a:blip r:embed="rId3" cstate="print"/>
          <a:srcRect/>
          <a:stretch>
            <a:fillRect/>
          </a:stretch>
        </p:blipFill>
        <p:spPr bwMode="auto">
          <a:xfrm>
            <a:off x="1042988" y="1577975"/>
            <a:ext cx="719137" cy="719138"/>
          </a:xfrm>
          <a:prstGeom prst="rect">
            <a:avLst/>
          </a:prstGeom>
          <a:noFill/>
          <a:ln w="9525">
            <a:noFill/>
            <a:miter lim="800000"/>
            <a:headEnd/>
            <a:tailEnd/>
          </a:ln>
        </p:spPr>
      </p:pic>
      <p:pic>
        <p:nvPicPr>
          <p:cNvPr id="12297" name="Picture 26" descr="MCj04315950000[1]"/>
          <p:cNvPicPr>
            <a:picLocks noChangeAspect="1" noChangeArrowheads="1"/>
          </p:cNvPicPr>
          <p:nvPr/>
        </p:nvPicPr>
        <p:blipFill>
          <a:blip r:embed="rId3" cstate="print"/>
          <a:srcRect/>
          <a:stretch>
            <a:fillRect/>
          </a:stretch>
        </p:blipFill>
        <p:spPr bwMode="auto">
          <a:xfrm>
            <a:off x="7235825" y="1577975"/>
            <a:ext cx="719138" cy="719138"/>
          </a:xfrm>
          <a:prstGeom prst="rect">
            <a:avLst/>
          </a:prstGeom>
          <a:noFill/>
          <a:ln w="9525">
            <a:noFill/>
            <a:miter lim="800000"/>
            <a:headEnd/>
            <a:tailEnd/>
          </a:ln>
        </p:spPr>
      </p:pic>
      <p:sp>
        <p:nvSpPr>
          <p:cNvPr id="11" name="Line 45"/>
          <p:cNvSpPr>
            <a:spLocks noChangeShapeType="1"/>
          </p:cNvSpPr>
          <p:nvPr/>
        </p:nvSpPr>
        <p:spPr bwMode="auto">
          <a:xfrm flipH="1" flipV="1">
            <a:off x="1835150" y="2297113"/>
            <a:ext cx="1800225" cy="0"/>
          </a:xfrm>
          <a:prstGeom prst="line">
            <a:avLst/>
          </a:prstGeom>
          <a:noFill/>
          <a:ln w="25400">
            <a:solidFill>
              <a:srgbClr val="808080"/>
            </a:solidFill>
            <a:round/>
            <a:headEnd type="triangle" w="med" len="med"/>
            <a:tailEnd/>
          </a:ln>
        </p:spPr>
        <p:txBody>
          <a:bodyPr wrap="none" lIns="90000" tIns="46800" rIns="90000" bIns="46800" anchor="ct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endParaRPr lang="fr-FR">
              <a:solidFill>
                <a:schemeClr val="tx1">
                  <a:lumMod val="65000"/>
                  <a:lumOff val="35000"/>
                </a:schemeClr>
              </a:solidFill>
            </a:endParaRPr>
          </a:p>
        </p:txBody>
      </p:sp>
      <p:sp>
        <p:nvSpPr>
          <p:cNvPr id="12" name="Rectangle 11"/>
          <p:cNvSpPr/>
          <p:nvPr/>
        </p:nvSpPr>
        <p:spPr>
          <a:xfrm>
            <a:off x="395288" y="2297113"/>
            <a:ext cx="1439862" cy="504825"/>
          </a:xfrm>
          <a:prstGeom prst="rect">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fr-FR" dirty="0" smtClean="0">
                <a:solidFill>
                  <a:schemeClr val="tx1">
                    <a:lumMod val="65000"/>
                    <a:lumOff val="35000"/>
                  </a:schemeClr>
                </a:solidFill>
              </a:rPr>
              <a:t>EPEX </a:t>
            </a:r>
            <a:r>
              <a:rPr lang="fr-FR" dirty="0" smtClean="0">
                <a:solidFill>
                  <a:schemeClr val="tx1">
                    <a:lumMod val="65000"/>
                    <a:lumOff val="35000"/>
                  </a:schemeClr>
                </a:solidFill>
              </a:rPr>
              <a:t>members</a:t>
            </a:r>
            <a:endParaRPr lang="fr-FR" dirty="0">
              <a:solidFill>
                <a:schemeClr val="tx1">
                  <a:lumMod val="65000"/>
                  <a:lumOff val="35000"/>
                </a:schemeClr>
              </a:solidFill>
            </a:endParaRPr>
          </a:p>
        </p:txBody>
      </p:sp>
      <p:sp>
        <p:nvSpPr>
          <p:cNvPr id="13" name="Rectangle 12"/>
          <p:cNvSpPr/>
          <p:nvPr/>
        </p:nvSpPr>
        <p:spPr>
          <a:xfrm>
            <a:off x="7019925" y="2297113"/>
            <a:ext cx="1439863" cy="504825"/>
          </a:xfrm>
          <a:prstGeom prst="rect">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fr-FR" dirty="0" smtClean="0">
                <a:solidFill>
                  <a:schemeClr val="tx1">
                    <a:lumMod val="65000"/>
                    <a:lumOff val="35000"/>
                  </a:schemeClr>
                </a:solidFill>
              </a:rPr>
              <a:t>GME</a:t>
            </a:r>
            <a:endParaRPr lang="fr-FR" dirty="0">
              <a:solidFill>
                <a:schemeClr val="tx1">
                  <a:lumMod val="65000"/>
                  <a:lumOff val="35000"/>
                </a:schemeClr>
              </a:solidFill>
            </a:endParaRPr>
          </a:p>
        </p:txBody>
      </p:sp>
      <p:sp>
        <p:nvSpPr>
          <p:cNvPr id="14" name="Rectangle 13"/>
          <p:cNvSpPr/>
          <p:nvPr/>
        </p:nvSpPr>
        <p:spPr>
          <a:xfrm>
            <a:off x="3708400" y="5876925"/>
            <a:ext cx="1439863" cy="504825"/>
          </a:xfrm>
          <a:prstGeom prst="rect">
            <a:avLst/>
          </a:prstGeom>
          <a:solidFill>
            <a:srgbClr val="EAEAEA"/>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fr-FR" dirty="0" smtClean="0">
                <a:solidFill>
                  <a:schemeClr val="tx1">
                    <a:lumMod val="65000"/>
                    <a:lumOff val="35000"/>
                  </a:schemeClr>
                </a:solidFill>
              </a:rPr>
              <a:t>OTC ?</a:t>
            </a:r>
            <a:endParaRPr lang="fr-FR" dirty="0">
              <a:solidFill>
                <a:schemeClr val="tx1">
                  <a:lumMod val="65000"/>
                  <a:lumOff val="35000"/>
                </a:schemeClr>
              </a:solidFill>
            </a:endParaRPr>
          </a:p>
        </p:txBody>
      </p:sp>
      <p:sp>
        <p:nvSpPr>
          <p:cNvPr id="15" name="Line 45"/>
          <p:cNvSpPr>
            <a:spLocks noChangeShapeType="1"/>
          </p:cNvSpPr>
          <p:nvPr/>
        </p:nvSpPr>
        <p:spPr bwMode="auto">
          <a:xfrm flipH="1">
            <a:off x="4679950" y="4529138"/>
            <a:ext cx="0" cy="1368425"/>
          </a:xfrm>
          <a:prstGeom prst="line">
            <a:avLst/>
          </a:prstGeom>
          <a:ln w="25400">
            <a:headEnd type="triangle"/>
            <a:tailEnd type="triangle"/>
          </a:ln>
        </p:spPr>
        <p:style>
          <a:lnRef idx="1">
            <a:schemeClr val="accent1"/>
          </a:lnRef>
          <a:fillRef idx="0">
            <a:schemeClr val="accent1"/>
          </a:fillRef>
          <a:effectRef idx="0">
            <a:schemeClr val="accent1"/>
          </a:effectRef>
          <a:fontRef idx="minor">
            <a:schemeClr val="tx1"/>
          </a:fontRef>
        </p:style>
        <p:txBody>
          <a:bodyPr anchor="ct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endParaRPr lang="fr-FR">
              <a:solidFill>
                <a:schemeClr val="tx1">
                  <a:lumMod val="65000"/>
                  <a:lumOff val="35000"/>
                </a:schemeClr>
              </a:solidFill>
            </a:endParaRPr>
          </a:p>
        </p:txBody>
      </p:sp>
      <p:sp>
        <p:nvSpPr>
          <p:cNvPr id="16" name="Rectangle 15"/>
          <p:cNvSpPr/>
          <p:nvPr/>
        </p:nvSpPr>
        <p:spPr>
          <a:xfrm>
            <a:off x="6948488" y="5681663"/>
            <a:ext cx="1584325" cy="504825"/>
          </a:xfrm>
          <a:prstGeom prst="rect">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fr-FR" sz="1600" dirty="0" smtClean="0">
                <a:solidFill>
                  <a:schemeClr val="tx1">
                    <a:lumMod val="65000"/>
                    <a:lumOff val="35000"/>
                  </a:schemeClr>
                </a:solidFill>
              </a:rPr>
              <a:t>Italian intraday auction</a:t>
            </a:r>
          </a:p>
        </p:txBody>
      </p:sp>
      <p:sp>
        <p:nvSpPr>
          <p:cNvPr id="17" name="Line 45"/>
          <p:cNvSpPr>
            <a:spLocks noChangeShapeType="1"/>
          </p:cNvSpPr>
          <p:nvPr/>
        </p:nvSpPr>
        <p:spPr bwMode="auto">
          <a:xfrm>
            <a:off x="8459788" y="2586038"/>
            <a:ext cx="288925" cy="0"/>
          </a:xfrm>
          <a:prstGeom prst="line">
            <a:avLst/>
          </a:prstGeom>
          <a:noFill/>
          <a:ln w="25400">
            <a:solidFill>
              <a:srgbClr val="808080"/>
            </a:solidFill>
            <a:round/>
            <a:headEnd type="triangle" w="med" len="med"/>
            <a:tailEnd/>
          </a:ln>
        </p:spPr>
        <p:txBody>
          <a:bodyPr wrap="none" lIns="90000" tIns="46800" rIns="90000" bIns="46800" anchor="ct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endParaRPr lang="fr-FR">
              <a:solidFill>
                <a:schemeClr val="tx1">
                  <a:lumMod val="65000"/>
                  <a:lumOff val="35000"/>
                </a:schemeClr>
              </a:solidFill>
            </a:endParaRPr>
          </a:p>
        </p:txBody>
      </p:sp>
      <p:sp>
        <p:nvSpPr>
          <p:cNvPr id="18" name="Line 45"/>
          <p:cNvSpPr>
            <a:spLocks noChangeShapeType="1"/>
          </p:cNvSpPr>
          <p:nvPr/>
        </p:nvSpPr>
        <p:spPr bwMode="auto">
          <a:xfrm>
            <a:off x="8748713" y="2586038"/>
            <a:ext cx="0" cy="431800"/>
          </a:xfrm>
          <a:prstGeom prst="line">
            <a:avLst/>
          </a:prstGeom>
          <a:noFill/>
          <a:ln w="25400">
            <a:solidFill>
              <a:srgbClr val="808080"/>
            </a:solidFill>
            <a:round/>
            <a:headEnd type="none" w="med" len="med"/>
            <a:tailEnd/>
          </a:ln>
        </p:spPr>
        <p:txBody>
          <a:bodyPr wrap="none" lIns="90000" tIns="46800" rIns="90000" bIns="46800" anchor="ct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endParaRPr lang="fr-FR">
              <a:solidFill>
                <a:schemeClr val="tx1">
                  <a:lumMod val="65000"/>
                  <a:lumOff val="35000"/>
                </a:schemeClr>
              </a:solidFill>
            </a:endParaRPr>
          </a:p>
        </p:txBody>
      </p:sp>
      <p:sp>
        <p:nvSpPr>
          <p:cNvPr id="19" name="Line 45"/>
          <p:cNvSpPr>
            <a:spLocks noChangeShapeType="1"/>
          </p:cNvSpPr>
          <p:nvPr/>
        </p:nvSpPr>
        <p:spPr bwMode="auto">
          <a:xfrm flipH="1" flipV="1">
            <a:off x="7019925" y="2801938"/>
            <a:ext cx="0" cy="1800225"/>
          </a:xfrm>
          <a:prstGeom prst="line">
            <a:avLst/>
          </a:prstGeom>
          <a:noFill/>
          <a:ln w="25400">
            <a:solidFill>
              <a:srgbClr val="808080"/>
            </a:solidFill>
            <a:prstDash val="sysDot"/>
            <a:round/>
            <a:headEnd type="triangle" w="med" len="med"/>
            <a:tailEnd/>
          </a:ln>
        </p:spPr>
        <p:txBody>
          <a:bodyPr wrap="none" lIns="90000" tIns="46800" rIns="90000" bIns="46800" anchor="ct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endParaRPr lang="fr-FR">
              <a:solidFill>
                <a:schemeClr val="tx1">
                  <a:lumMod val="65000"/>
                  <a:lumOff val="35000"/>
                </a:schemeClr>
              </a:solidFill>
            </a:endParaRPr>
          </a:p>
        </p:txBody>
      </p:sp>
      <p:sp>
        <p:nvSpPr>
          <p:cNvPr id="20" name="Rectangle 19"/>
          <p:cNvSpPr/>
          <p:nvPr/>
        </p:nvSpPr>
        <p:spPr>
          <a:xfrm>
            <a:off x="827088" y="4097338"/>
            <a:ext cx="1441450" cy="504825"/>
          </a:xfrm>
          <a:prstGeom prst="rect">
            <a:avLst/>
          </a:prstGeom>
          <a:solidFill>
            <a:schemeClr val="accent1">
              <a:lumMod val="40000"/>
              <a:lumOff val="6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fr-FR" dirty="0" smtClean="0">
                <a:solidFill>
                  <a:schemeClr val="tx1">
                    <a:lumMod val="65000"/>
                    <a:lumOff val="35000"/>
                  </a:schemeClr>
                </a:solidFill>
              </a:rPr>
              <a:t>TSO</a:t>
            </a:r>
            <a:endParaRPr lang="fr-FR" dirty="0">
              <a:solidFill>
                <a:schemeClr val="tx1">
                  <a:lumMod val="65000"/>
                  <a:lumOff val="35000"/>
                </a:schemeClr>
              </a:solidFill>
            </a:endParaRPr>
          </a:p>
        </p:txBody>
      </p:sp>
      <p:sp>
        <p:nvSpPr>
          <p:cNvPr id="21" name="Rectangle 20"/>
          <p:cNvSpPr/>
          <p:nvPr/>
        </p:nvSpPr>
        <p:spPr>
          <a:xfrm>
            <a:off x="827088" y="4673600"/>
            <a:ext cx="1441450" cy="504825"/>
          </a:xfrm>
          <a:prstGeom prst="rect">
            <a:avLst/>
          </a:prstGeom>
          <a:solidFill>
            <a:schemeClr val="accent1">
              <a:lumMod val="40000"/>
              <a:lumOff val="6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fr-FR" dirty="0">
                <a:solidFill>
                  <a:schemeClr val="tx1">
                    <a:lumMod val="65000"/>
                    <a:lumOff val="35000"/>
                  </a:schemeClr>
                </a:solidFill>
              </a:rPr>
              <a:t>TSO</a:t>
            </a:r>
          </a:p>
        </p:txBody>
      </p:sp>
      <p:sp>
        <p:nvSpPr>
          <p:cNvPr id="22" name="Accolade fermante 21"/>
          <p:cNvSpPr/>
          <p:nvPr/>
        </p:nvSpPr>
        <p:spPr>
          <a:xfrm>
            <a:off x="2268538" y="3952875"/>
            <a:ext cx="358775" cy="1441450"/>
          </a:xfrm>
          <a:prstGeom prst="rightBrace">
            <a:avLst/>
          </a:prstGeom>
          <a:ln w="19050"/>
        </p:spPr>
        <p:style>
          <a:lnRef idx="1">
            <a:schemeClr val="accent1"/>
          </a:lnRef>
          <a:fillRef idx="0">
            <a:schemeClr val="accent1"/>
          </a:fillRef>
          <a:effectRef idx="0">
            <a:schemeClr val="accent1"/>
          </a:effectRef>
          <a:fontRef idx="minor">
            <a:schemeClr val="tx1"/>
          </a:fontRef>
        </p:style>
        <p:txBody>
          <a:bodyPr anchor="ct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endParaRPr lang="fr-FR">
              <a:solidFill>
                <a:schemeClr val="tx1">
                  <a:lumMod val="65000"/>
                  <a:lumOff val="35000"/>
                </a:schemeClr>
              </a:solidFill>
            </a:endParaRPr>
          </a:p>
        </p:txBody>
      </p:sp>
      <p:sp>
        <p:nvSpPr>
          <p:cNvPr id="23" name="Line 45"/>
          <p:cNvSpPr>
            <a:spLocks noChangeShapeType="1"/>
          </p:cNvSpPr>
          <p:nvPr/>
        </p:nvSpPr>
        <p:spPr bwMode="auto">
          <a:xfrm flipH="1" flipV="1">
            <a:off x="2484438" y="4097338"/>
            <a:ext cx="1223962" cy="0"/>
          </a:xfrm>
          <a:prstGeom prst="line">
            <a:avLst/>
          </a:prstGeom>
          <a:ln w="25400">
            <a:headEnd type="triangle"/>
            <a:tailEnd type="triangle"/>
          </a:ln>
        </p:spPr>
        <p:style>
          <a:lnRef idx="1">
            <a:schemeClr val="accent1"/>
          </a:lnRef>
          <a:fillRef idx="0">
            <a:schemeClr val="accent1"/>
          </a:fillRef>
          <a:effectRef idx="0">
            <a:schemeClr val="accent1"/>
          </a:effectRef>
          <a:fontRef idx="minor">
            <a:schemeClr val="tx1"/>
          </a:fontRef>
        </p:style>
        <p:txBody>
          <a:bodyPr anchor="ct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endParaRPr lang="fr-FR">
              <a:solidFill>
                <a:schemeClr val="tx1">
                  <a:lumMod val="65000"/>
                  <a:lumOff val="35000"/>
                </a:schemeClr>
              </a:solidFill>
            </a:endParaRPr>
          </a:p>
        </p:txBody>
      </p:sp>
      <p:sp>
        <p:nvSpPr>
          <p:cNvPr id="24" name="ZoneTexte 25"/>
          <p:cNvSpPr txBox="1"/>
          <p:nvPr/>
        </p:nvSpPr>
        <p:spPr>
          <a:xfrm>
            <a:off x="2519363" y="3810000"/>
            <a:ext cx="1368425" cy="584200"/>
          </a:xfrm>
          <a:prstGeom prst="rect">
            <a:avLst/>
          </a:prstGeom>
          <a:noFill/>
        </p:spPr>
        <p:txBody>
          <a:bodyPr>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r>
              <a:rPr lang="fr-FR" sz="1600" dirty="0">
                <a:solidFill>
                  <a:schemeClr val="tx1">
                    <a:lumMod val="65000"/>
                    <a:lumOff val="35000"/>
                  </a:schemeClr>
                </a:solidFill>
              </a:rPr>
              <a:t>Capacity information</a:t>
            </a:r>
          </a:p>
        </p:txBody>
      </p:sp>
      <p:sp>
        <p:nvSpPr>
          <p:cNvPr id="25" name="ZoneTexte 26"/>
          <p:cNvSpPr txBox="1"/>
          <p:nvPr/>
        </p:nvSpPr>
        <p:spPr>
          <a:xfrm rot="16200000">
            <a:off x="3990975" y="4849813"/>
            <a:ext cx="1368425" cy="584200"/>
          </a:xfrm>
          <a:prstGeom prst="rect">
            <a:avLst/>
          </a:prstGeom>
          <a:noFill/>
        </p:spPr>
        <p:txBody>
          <a:bodyPr>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r>
              <a:rPr lang="fr-FR" sz="1600" dirty="0" smtClean="0">
                <a:solidFill>
                  <a:schemeClr val="tx1">
                    <a:lumMod val="65000"/>
                    <a:lumOff val="35000"/>
                  </a:schemeClr>
                </a:solidFill>
              </a:rPr>
              <a:t>Capacity information</a:t>
            </a:r>
            <a:endParaRPr lang="fr-FR" sz="1600" dirty="0">
              <a:solidFill>
                <a:schemeClr val="tx1">
                  <a:lumMod val="65000"/>
                  <a:lumOff val="35000"/>
                </a:schemeClr>
              </a:solidFill>
            </a:endParaRPr>
          </a:p>
        </p:txBody>
      </p:sp>
      <p:sp>
        <p:nvSpPr>
          <p:cNvPr id="26" name="Line 45"/>
          <p:cNvSpPr>
            <a:spLocks noChangeShapeType="1"/>
          </p:cNvSpPr>
          <p:nvPr/>
        </p:nvSpPr>
        <p:spPr bwMode="auto">
          <a:xfrm>
            <a:off x="4679950" y="2586038"/>
            <a:ext cx="0" cy="1439862"/>
          </a:xfrm>
          <a:prstGeom prst="line">
            <a:avLst/>
          </a:prstGeom>
          <a:ln w="25400">
            <a:headEnd type="triangle"/>
            <a:tailEnd type="triangle"/>
          </a:ln>
        </p:spPr>
        <p:style>
          <a:lnRef idx="1">
            <a:schemeClr val="accent1"/>
          </a:lnRef>
          <a:fillRef idx="0">
            <a:schemeClr val="accent1"/>
          </a:fillRef>
          <a:effectRef idx="0">
            <a:schemeClr val="accent1"/>
          </a:effectRef>
          <a:fontRef idx="minor">
            <a:schemeClr val="tx1"/>
          </a:fontRef>
        </p:style>
        <p:txBody>
          <a:bodyPr anchor="ct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endParaRPr lang="fr-FR">
              <a:solidFill>
                <a:schemeClr val="tx1">
                  <a:lumMod val="65000"/>
                  <a:lumOff val="35000"/>
                </a:schemeClr>
              </a:solidFill>
            </a:endParaRPr>
          </a:p>
        </p:txBody>
      </p:sp>
      <p:sp>
        <p:nvSpPr>
          <p:cNvPr id="27" name="ZoneTexte 28"/>
          <p:cNvSpPr txBox="1"/>
          <p:nvPr/>
        </p:nvSpPr>
        <p:spPr>
          <a:xfrm rot="16200000">
            <a:off x="3999706" y="3048794"/>
            <a:ext cx="1368425" cy="585788"/>
          </a:xfrm>
          <a:prstGeom prst="rect">
            <a:avLst/>
          </a:prstGeom>
          <a:noFill/>
        </p:spPr>
        <p:txBody>
          <a:bodyPr>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r>
              <a:rPr lang="fr-FR" sz="1600" dirty="0" smtClean="0">
                <a:solidFill>
                  <a:schemeClr val="tx1">
                    <a:lumMod val="65000"/>
                    <a:lumOff val="35000"/>
                  </a:schemeClr>
                </a:solidFill>
              </a:rPr>
              <a:t>Capacity information</a:t>
            </a:r>
            <a:endParaRPr lang="fr-FR" sz="1600" dirty="0">
              <a:solidFill>
                <a:schemeClr val="tx1">
                  <a:lumMod val="65000"/>
                  <a:lumOff val="35000"/>
                </a:schemeClr>
              </a:solidFill>
            </a:endParaRPr>
          </a:p>
        </p:txBody>
      </p:sp>
      <p:sp>
        <p:nvSpPr>
          <p:cNvPr id="28" name="ZoneTexte 29"/>
          <p:cNvSpPr txBox="1"/>
          <p:nvPr/>
        </p:nvSpPr>
        <p:spPr>
          <a:xfrm>
            <a:off x="2339975" y="2009775"/>
            <a:ext cx="576263" cy="307975"/>
          </a:xfrm>
          <a:prstGeom prst="rect">
            <a:avLst/>
          </a:prstGeom>
          <a:noFill/>
        </p:spPr>
        <p:txBody>
          <a:bodyPr>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fr-FR" sz="1400" dirty="0" smtClean="0">
                <a:solidFill>
                  <a:schemeClr val="tx1">
                    <a:lumMod val="65000"/>
                    <a:lumOff val="35000"/>
                  </a:schemeClr>
                </a:solidFill>
              </a:rPr>
              <a:t>Bids</a:t>
            </a:r>
            <a:endParaRPr lang="fr-FR" sz="1400" dirty="0">
              <a:solidFill>
                <a:schemeClr val="tx1">
                  <a:lumMod val="65000"/>
                  <a:lumOff val="35000"/>
                </a:schemeClr>
              </a:solidFill>
            </a:endParaRPr>
          </a:p>
        </p:txBody>
      </p:sp>
      <p:sp>
        <p:nvSpPr>
          <p:cNvPr id="29" name="ZoneTexte 30"/>
          <p:cNvSpPr txBox="1"/>
          <p:nvPr/>
        </p:nvSpPr>
        <p:spPr>
          <a:xfrm>
            <a:off x="5940425" y="2009775"/>
            <a:ext cx="576263" cy="307975"/>
          </a:xfrm>
          <a:prstGeom prst="rect">
            <a:avLst/>
          </a:prstGeom>
          <a:noFill/>
        </p:spPr>
        <p:txBody>
          <a:bodyPr>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fr-FR" sz="1400" dirty="0">
                <a:solidFill>
                  <a:schemeClr val="tx1">
                    <a:lumMod val="65000"/>
                    <a:lumOff val="35000"/>
                  </a:schemeClr>
                </a:solidFill>
              </a:rPr>
              <a:t>Bids</a:t>
            </a:r>
          </a:p>
        </p:txBody>
      </p:sp>
      <p:sp>
        <p:nvSpPr>
          <p:cNvPr id="30" name="ZoneTexte 31"/>
          <p:cNvSpPr txBox="1"/>
          <p:nvPr/>
        </p:nvSpPr>
        <p:spPr>
          <a:xfrm>
            <a:off x="8423275" y="2297113"/>
            <a:ext cx="576263" cy="307975"/>
          </a:xfrm>
          <a:prstGeom prst="rect">
            <a:avLst/>
          </a:prstGeom>
          <a:noFill/>
        </p:spPr>
        <p:txBody>
          <a:bodyPr>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fr-FR" sz="1400" dirty="0">
                <a:solidFill>
                  <a:schemeClr val="tx1">
                    <a:lumMod val="65000"/>
                    <a:lumOff val="35000"/>
                  </a:schemeClr>
                </a:solidFill>
              </a:rPr>
              <a:t>Bids</a:t>
            </a:r>
          </a:p>
        </p:txBody>
      </p:sp>
      <p:sp>
        <p:nvSpPr>
          <p:cNvPr id="31" name="ZoneTexte 32"/>
          <p:cNvSpPr txBox="1"/>
          <p:nvPr/>
        </p:nvSpPr>
        <p:spPr>
          <a:xfrm>
            <a:off x="5472113" y="5753100"/>
            <a:ext cx="1258887" cy="585788"/>
          </a:xfrm>
          <a:prstGeom prst="rect">
            <a:avLst/>
          </a:prstGeom>
          <a:noFill/>
        </p:spPr>
        <p:txBody>
          <a:bodyPr>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r>
              <a:rPr lang="fr-FR" sz="1600" dirty="0" smtClean="0">
                <a:solidFill>
                  <a:schemeClr val="tx1">
                    <a:lumMod val="65000"/>
                    <a:lumOff val="35000"/>
                  </a:schemeClr>
                </a:solidFill>
              </a:rPr>
              <a:t>Order registration</a:t>
            </a:r>
            <a:endParaRPr lang="fr-FR" sz="1600" dirty="0">
              <a:solidFill>
                <a:schemeClr val="tx1">
                  <a:lumMod val="65000"/>
                  <a:lumOff val="35000"/>
                </a:schemeClr>
              </a:solidFill>
            </a:endParaRPr>
          </a:p>
        </p:txBody>
      </p:sp>
      <p:sp>
        <p:nvSpPr>
          <p:cNvPr id="32" name="ZoneTexte 33"/>
          <p:cNvSpPr txBox="1"/>
          <p:nvPr/>
        </p:nvSpPr>
        <p:spPr>
          <a:xfrm rot="16200000">
            <a:off x="6386512" y="3327401"/>
            <a:ext cx="1203325" cy="584200"/>
          </a:xfrm>
          <a:prstGeom prst="rect">
            <a:avLst/>
          </a:prstGeom>
          <a:noFill/>
        </p:spPr>
        <p:txBody>
          <a:bodyPr>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r>
              <a:rPr lang="fr-FR" sz="1600" dirty="0" smtClean="0">
                <a:solidFill>
                  <a:schemeClr val="tx1">
                    <a:lumMod val="65000"/>
                    <a:lumOff val="35000"/>
                  </a:schemeClr>
                </a:solidFill>
              </a:rPr>
              <a:t>Order registration</a:t>
            </a:r>
            <a:endParaRPr lang="fr-FR" sz="1600" dirty="0">
              <a:solidFill>
                <a:schemeClr val="tx1">
                  <a:lumMod val="65000"/>
                  <a:lumOff val="35000"/>
                </a:schemeClr>
              </a:solidFill>
            </a:endParaRPr>
          </a:p>
        </p:txBody>
      </p:sp>
      <p:sp>
        <p:nvSpPr>
          <p:cNvPr id="16385" name="Rectangle 1"/>
          <p:cNvSpPr>
            <a:spLocks noChangeArrowheads="1"/>
          </p:cNvSpPr>
          <p:nvPr/>
        </p:nvSpPr>
        <p:spPr bwMode="auto">
          <a:xfrm>
            <a:off x="0" y="-128588"/>
            <a:ext cx="9143999" cy="893763"/>
          </a:xfrm>
          <a:prstGeom prst="rect">
            <a:avLst/>
          </a:prstGeom>
          <a:noFill/>
          <a:ln w="9525">
            <a:noFill/>
            <a:miter lim="800000"/>
            <a:headEnd/>
            <a:tailEnd/>
          </a:ln>
          <a:effectLst/>
        </p:spPr>
        <p:txBody>
          <a:bodyPr wrap="square" anchor="ctr">
            <a:spAutoFit/>
          </a:bodyPr>
          <a:lstStyle/>
          <a:p>
            <a:pPr algn="ctr">
              <a:defRPr/>
            </a:pPr>
            <a:r>
              <a:rPr lang="en-GB" sz="3200" dirty="0">
                <a:solidFill>
                  <a:schemeClr val="tx1">
                    <a:lumMod val="65000"/>
                    <a:lumOff val="35000"/>
                  </a:schemeClr>
                </a:solidFill>
                <a:latin typeface="+mj-lt"/>
                <a:ea typeface="+mj-ea"/>
                <a:cs typeface="+mj-cs"/>
              </a:rPr>
              <a:t>Continuous XB platform </a:t>
            </a:r>
          </a:p>
          <a:p>
            <a:pPr algn="ctr">
              <a:defRPr/>
            </a:pPr>
            <a:r>
              <a:rPr lang="en-GB" sz="2000" dirty="0">
                <a:solidFill>
                  <a:schemeClr val="tx1">
                    <a:lumMod val="65000"/>
                    <a:lumOff val="35000"/>
                  </a:schemeClr>
                </a:solidFill>
                <a:latin typeface="+mj-lt"/>
                <a:ea typeface="+mj-ea"/>
                <a:cs typeface="+mj-cs"/>
              </a:rPr>
              <a:t>linked with Italian implicit auctions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44450"/>
            <a:ext cx="9144000" cy="635000"/>
          </a:xfrm>
        </p:spPr>
        <p:txBody>
          <a:bodyPr rtlCol="0">
            <a:normAutofit fontScale="90000"/>
          </a:bodyPr>
          <a:lstStyle/>
          <a:p>
            <a:pPr fontAlgn="auto">
              <a:spcAft>
                <a:spcPts val="0"/>
              </a:spcAft>
              <a:defRPr/>
            </a:pPr>
            <a:r>
              <a:rPr lang="fr-FR" sz="3600" dirty="0" err="1">
                <a:solidFill>
                  <a:schemeClr val="tx1">
                    <a:lumMod val="65000"/>
                    <a:lumOff val="35000"/>
                  </a:schemeClr>
                </a:solidFill>
              </a:rPr>
              <a:t>Process</a:t>
            </a:r>
            <a:r>
              <a:rPr lang="fr-FR" sz="3600" dirty="0">
                <a:solidFill>
                  <a:schemeClr val="tx1">
                    <a:lumMod val="65000"/>
                    <a:lumOff val="35000"/>
                  </a:schemeClr>
                </a:solidFill>
              </a:rPr>
              <a:t>: </a:t>
            </a:r>
            <a:r>
              <a:rPr lang="fr-FR" sz="3600" dirty="0" err="1">
                <a:solidFill>
                  <a:schemeClr val="tx1">
                    <a:lumMod val="65000"/>
                    <a:lumOff val="35000"/>
                  </a:schemeClr>
                </a:solidFill>
              </a:rPr>
              <a:t>Italian</a:t>
            </a:r>
            <a:r>
              <a:rPr lang="fr-FR" sz="3600" dirty="0">
                <a:solidFill>
                  <a:schemeClr val="tx1">
                    <a:lumMod val="65000"/>
                    <a:lumOff val="35000"/>
                  </a:schemeClr>
                </a:solidFill>
              </a:rPr>
              <a:t> </a:t>
            </a:r>
            <a:r>
              <a:rPr lang="fr-FR" sz="3600" dirty="0" err="1">
                <a:solidFill>
                  <a:schemeClr val="tx1">
                    <a:lumMod val="65000"/>
                    <a:lumOff val="35000"/>
                  </a:schemeClr>
                </a:solidFill>
              </a:rPr>
              <a:t>bids</a:t>
            </a:r>
            <a:r>
              <a:rPr lang="fr-FR" sz="3600" dirty="0">
                <a:solidFill>
                  <a:schemeClr val="tx1">
                    <a:lumMod val="65000"/>
                    <a:lumOff val="35000"/>
                  </a:schemeClr>
                </a:solidFill>
              </a:rPr>
              <a:t> </a:t>
            </a:r>
            <a:r>
              <a:rPr lang="fr-FR" sz="3600" dirty="0" err="1" smtClean="0">
                <a:solidFill>
                  <a:schemeClr val="tx1">
                    <a:lumMod val="65000"/>
                    <a:lumOff val="35000"/>
                  </a:schemeClr>
                </a:solidFill>
              </a:rPr>
              <a:t>transfered</a:t>
            </a:r>
            <a:r>
              <a:rPr lang="fr-FR" sz="3600" dirty="0" smtClean="0">
                <a:solidFill>
                  <a:schemeClr val="tx1">
                    <a:lumMod val="65000"/>
                    <a:lumOff val="35000"/>
                  </a:schemeClr>
                </a:solidFill>
              </a:rPr>
              <a:t> </a:t>
            </a:r>
            <a:r>
              <a:rPr lang="fr-FR" sz="3600" dirty="0" err="1" smtClean="0">
                <a:solidFill>
                  <a:schemeClr val="tx1">
                    <a:lumMod val="65000"/>
                    <a:lumOff val="35000"/>
                  </a:schemeClr>
                </a:solidFill>
              </a:rPr>
              <a:t>into</a:t>
            </a:r>
            <a:r>
              <a:rPr lang="fr-FR" sz="3600" dirty="0" smtClean="0">
                <a:solidFill>
                  <a:schemeClr val="tx1">
                    <a:lumMod val="65000"/>
                    <a:lumOff val="35000"/>
                  </a:schemeClr>
                </a:solidFill>
              </a:rPr>
              <a:t> MI </a:t>
            </a:r>
            <a:r>
              <a:rPr lang="fr-FR" sz="3600" dirty="0" err="1" smtClean="0">
                <a:solidFill>
                  <a:schemeClr val="tx1">
                    <a:lumMod val="65000"/>
                    <a:lumOff val="35000"/>
                  </a:schemeClr>
                </a:solidFill>
              </a:rPr>
              <a:t>auctions</a:t>
            </a:r>
            <a:endParaRPr lang="fr-FR" sz="3600" dirty="0">
              <a:solidFill>
                <a:schemeClr val="tx1">
                  <a:lumMod val="65000"/>
                  <a:lumOff val="35000"/>
                </a:schemeClr>
              </a:solidFill>
            </a:endParaRPr>
          </a:p>
        </p:txBody>
      </p:sp>
      <p:sp>
        <p:nvSpPr>
          <p:cNvPr id="3" name="Espace réservé du contenu 2"/>
          <p:cNvSpPr>
            <a:spLocks noGrp="1"/>
          </p:cNvSpPr>
          <p:nvPr>
            <p:ph idx="1"/>
          </p:nvPr>
        </p:nvSpPr>
        <p:spPr>
          <a:xfrm>
            <a:off x="468313" y="981075"/>
            <a:ext cx="8567737" cy="4525963"/>
          </a:xfrm>
        </p:spPr>
        <p:txBody>
          <a:bodyPr rtlCol="0">
            <a:noAutofit/>
          </a:bodyPr>
          <a:lstStyle/>
          <a:p>
            <a:pPr marL="179388" indent="-179388" eaLnBrk="0" fontAlgn="auto" hangingPunct="0">
              <a:spcBef>
                <a:spcPct val="0"/>
              </a:spcBef>
              <a:spcAft>
                <a:spcPts val="0"/>
              </a:spcAft>
              <a:buClr>
                <a:schemeClr val="accent1">
                  <a:lumMod val="75000"/>
                </a:schemeClr>
              </a:buClr>
              <a:buFont typeface="Arial" pitchFamily="34" charset="0"/>
              <a:buChar char="•"/>
              <a:defRPr/>
            </a:pPr>
            <a:r>
              <a:rPr lang="en-GB" sz="1800" dirty="0" smtClean="0">
                <a:solidFill>
                  <a:schemeClr val="tx1">
                    <a:lumMod val="65000"/>
                    <a:lumOff val="35000"/>
                  </a:schemeClr>
                </a:solidFill>
                <a:ea typeface="ＭＳ Ｐゴシック" pitchFamily="-109" charset="-128"/>
              </a:rPr>
              <a:t>Italian bids matched in the cross-border intraday market are transferred into the subsequent MI auction as bids and offers according to the following criteria:</a:t>
            </a:r>
            <a:endParaRPr lang="fr-FR" sz="1800" dirty="0" smtClean="0">
              <a:solidFill>
                <a:schemeClr val="tx1">
                  <a:lumMod val="65000"/>
                  <a:lumOff val="35000"/>
                </a:schemeClr>
              </a:solidFill>
              <a:ea typeface="ＭＳ Ｐゴシック" pitchFamily="-109" charset="-128"/>
            </a:endParaRPr>
          </a:p>
          <a:p>
            <a:pPr marL="627063" lvl="1" indent="-179388" eaLnBrk="0" fontAlgn="auto" hangingPunct="0">
              <a:spcBef>
                <a:spcPct val="0"/>
              </a:spcBef>
              <a:spcAft>
                <a:spcPts val="0"/>
              </a:spcAft>
              <a:buClr>
                <a:schemeClr val="accent1">
                  <a:lumMod val="75000"/>
                </a:schemeClr>
              </a:buClr>
              <a:buFont typeface="Arial" pitchFamily="34" charset="0"/>
              <a:buChar char="•"/>
              <a:defRPr/>
            </a:pPr>
            <a:r>
              <a:rPr lang="en-GB" sz="1600" dirty="0" smtClean="0">
                <a:solidFill>
                  <a:schemeClr val="tx1">
                    <a:lumMod val="65000"/>
                    <a:lumOff val="35000"/>
                  </a:schemeClr>
                </a:solidFill>
                <a:ea typeface="ＭＳ Ｐゴシック" pitchFamily="-109" charset="-128"/>
              </a:rPr>
              <a:t>Purchasing </a:t>
            </a:r>
            <a:r>
              <a:rPr lang="en-GB" sz="1600" dirty="0" smtClean="0">
                <a:solidFill>
                  <a:schemeClr val="tx1">
                    <a:lumMod val="65000"/>
                    <a:lumOff val="35000"/>
                  </a:schemeClr>
                </a:solidFill>
                <a:ea typeface="ＭＳ Ｐゴシック" pitchFamily="-109" charset="-128"/>
              </a:rPr>
              <a:t>bids in the cross border market are transferred into the MI auction as selling offers (and vice versa)</a:t>
            </a:r>
            <a:endParaRPr lang="fr-FR" sz="1600" dirty="0" smtClean="0">
              <a:solidFill>
                <a:schemeClr val="tx1">
                  <a:lumMod val="65000"/>
                  <a:lumOff val="35000"/>
                </a:schemeClr>
              </a:solidFill>
              <a:ea typeface="ＭＳ Ｐゴシック" pitchFamily="-109" charset="-128"/>
            </a:endParaRPr>
          </a:p>
          <a:p>
            <a:pPr marL="627063" lvl="1" indent="-179388" eaLnBrk="0" fontAlgn="auto" hangingPunct="0">
              <a:spcBef>
                <a:spcPct val="0"/>
              </a:spcBef>
              <a:spcAft>
                <a:spcPts val="0"/>
              </a:spcAft>
              <a:buClr>
                <a:schemeClr val="accent1">
                  <a:lumMod val="75000"/>
                </a:schemeClr>
              </a:buClr>
              <a:buFont typeface="Arial" pitchFamily="34" charset="0"/>
              <a:buChar char="•"/>
              <a:defRPr/>
            </a:pPr>
            <a:r>
              <a:rPr lang="en-GB" sz="1600" dirty="0" smtClean="0">
                <a:solidFill>
                  <a:schemeClr val="tx1">
                    <a:lumMod val="65000"/>
                    <a:lumOff val="35000"/>
                  </a:schemeClr>
                </a:solidFill>
                <a:ea typeface="ＭＳ Ｐゴシック" pitchFamily="-109" charset="-128"/>
              </a:rPr>
              <a:t>Bids </a:t>
            </a:r>
            <a:r>
              <a:rPr lang="en-GB" sz="1600" dirty="0" smtClean="0">
                <a:solidFill>
                  <a:schemeClr val="tx1">
                    <a:lumMod val="65000"/>
                    <a:lumOff val="35000"/>
                  </a:schemeClr>
                </a:solidFill>
                <a:ea typeface="ＭＳ Ｐゴシック" pitchFamily="-109" charset="-128"/>
              </a:rPr>
              <a:t>and offers are located in the virtual France zone of the Italian MI auction</a:t>
            </a:r>
            <a:endParaRPr lang="fr-FR" sz="1600" dirty="0" smtClean="0">
              <a:solidFill>
                <a:schemeClr val="tx1">
                  <a:lumMod val="65000"/>
                  <a:lumOff val="35000"/>
                </a:schemeClr>
              </a:solidFill>
              <a:ea typeface="ＭＳ Ｐゴシック" pitchFamily="-109" charset="-128"/>
            </a:endParaRPr>
          </a:p>
          <a:p>
            <a:pPr marL="627063" lvl="1" indent="-179388" eaLnBrk="0" fontAlgn="auto" hangingPunct="0">
              <a:spcBef>
                <a:spcPct val="0"/>
              </a:spcBef>
              <a:spcAft>
                <a:spcPts val="0"/>
              </a:spcAft>
              <a:buClr>
                <a:schemeClr val="accent1">
                  <a:lumMod val="75000"/>
                </a:schemeClr>
              </a:buClr>
              <a:buFont typeface="Arial" pitchFamily="34" charset="0"/>
              <a:buChar char="•"/>
              <a:defRPr/>
            </a:pPr>
            <a:r>
              <a:rPr lang="en-GB" sz="1600" dirty="0" smtClean="0">
                <a:solidFill>
                  <a:schemeClr val="tx1">
                    <a:lumMod val="65000"/>
                    <a:lumOff val="35000"/>
                  </a:schemeClr>
                </a:solidFill>
                <a:ea typeface="ＭＳ Ｐゴシック" pitchFamily="-109" charset="-128"/>
              </a:rPr>
              <a:t>Price </a:t>
            </a:r>
            <a:r>
              <a:rPr lang="en-GB" sz="1600" dirty="0" smtClean="0">
                <a:solidFill>
                  <a:schemeClr val="tx1">
                    <a:lumMod val="65000"/>
                    <a:lumOff val="35000"/>
                  </a:schemeClr>
                </a:solidFill>
                <a:ea typeface="ＭＳ Ｐゴシック" pitchFamily="-109" charset="-128"/>
              </a:rPr>
              <a:t>at which the matched order in the cross border market is transferred in the in the MI auction is either:</a:t>
            </a:r>
            <a:endParaRPr lang="fr-FR" sz="1600" dirty="0" smtClean="0">
              <a:solidFill>
                <a:schemeClr val="tx1">
                  <a:lumMod val="65000"/>
                  <a:lumOff val="35000"/>
                </a:schemeClr>
              </a:solidFill>
              <a:ea typeface="ＭＳ Ｐゴシック" pitchFamily="-109" charset="-128"/>
            </a:endParaRPr>
          </a:p>
          <a:p>
            <a:pPr marL="1076325" lvl="2" indent="-179388" eaLnBrk="0" fontAlgn="auto" hangingPunct="0">
              <a:spcBef>
                <a:spcPct val="0"/>
              </a:spcBef>
              <a:spcAft>
                <a:spcPts val="0"/>
              </a:spcAft>
              <a:buClr>
                <a:schemeClr val="accent1">
                  <a:lumMod val="75000"/>
                </a:schemeClr>
              </a:buClr>
              <a:buFont typeface="Arial" pitchFamily="34" charset="0"/>
              <a:buChar char="•"/>
              <a:defRPr/>
            </a:pPr>
            <a:r>
              <a:rPr lang="en-GB" sz="1400" i="1" dirty="0">
                <a:solidFill>
                  <a:schemeClr val="tx1">
                    <a:lumMod val="65000"/>
                    <a:lumOff val="35000"/>
                  </a:schemeClr>
                </a:solidFill>
                <a:ea typeface="ＭＳ Ｐゴシック" pitchFamily="-109" charset="-128"/>
              </a:rPr>
              <a:t>freely set by the market </a:t>
            </a:r>
            <a:r>
              <a:rPr lang="en-GB" sz="1400" i="1" dirty="0" smtClean="0">
                <a:solidFill>
                  <a:schemeClr val="tx1">
                    <a:lumMod val="65000"/>
                    <a:lumOff val="35000"/>
                  </a:schemeClr>
                </a:solidFill>
                <a:ea typeface="ＭＳ Ｐゴシック" pitchFamily="-109" charset="-128"/>
              </a:rPr>
              <a:t>participant</a:t>
            </a:r>
            <a:endParaRPr lang="fr-FR" sz="1400" i="1" dirty="0">
              <a:solidFill>
                <a:schemeClr val="tx1">
                  <a:lumMod val="65000"/>
                  <a:lumOff val="35000"/>
                </a:schemeClr>
              </a:solidFill>
              <a:ea typeface="ＭＳ Ｐゴシック" pitchFamily="-109" charset="-128"/>
            </a:endParaRPr>
          </a:p>
          <a:p>
            <a:pPr marL="1076325" lvl="2" indent="-179388" eaLnBrk="0" fontAlgn="auto" hangingPunct="0">
              <a:spcBef>
                <a:spcPct val="0"/>
              </a:spcBef>
              <a:spcAft>
                <a:spcPts val="0"/>
              </a:spcAft>
              <a:buClr>
                <a:schemeClr val="accent1">
                  <a:lumMod val="75000"/>
                </a:schemeClr>
              </a:buClr>
              <a:buFont typeface="Arial" pitchFamily="34" charset="0"/>
              <a:buChar char="•"/>
              <a:defRPr/>
            </a:pPr>
            <a:r>
              <a:rPr lang="en-GB" sz="1400" i="1" dirty="0">
                <a:solidFill>
                  <a:schemeClr val="tx1">
                    <a:lumMod val="65000"/>
                    <a:lumOff val="35000"/>
                  </a:schemeClr>
                </a:solidFill>
                <a:ea typeface="ＭＳ Ｐゴシック" pitchFamily="-109" charset="-128"/>
              </a:rPr>
              <a:t>set as market price (zero for selling offers and no indication of price for purchasing bids</a:t>
            </a:r>
            <a:r>
              <a:rPr lang="en-GB" sz="1400" i="1" dirty="0" smtClean="0">
                <a:solidFill>
                  <a:schemeClr val="tx1">
                    <a:lumMod val="65000"/>
                    <a:lumOff val="35000"/>
                  </a:schemeClr>
                </a:solidFill>
                <a:ea typeface="ＭＳ Ｐゴシック" pitchFamily="-109" charset="-128"/>
              </a:rPr>
              <a:t>)</a:t>
            </a:r>
            <a:endParaRPr lang="fr-FR" sz="1400" i="1" dirty="0">
              <a:solidFill>
                <a:schemeClr val="tx1">
                  <a:lumMod val="65000"/>
                  <a:lumOff val="35000"/>
                </a:schemeClr>
              </a:solidFill>
              <a:ea typeface="ＭＳ Ｐゴシック" pitchFamily="-109" charset="-128"/>
            </a:endParaRPr>
          </a:p>
          <a:p>
            <a:pPr marL="1076325" lvl="2" indent="-179388" eaLnBrk="0" fontAlgn="auto" hangingPunct="0">
              <a:spcBef>
                <a:spcPct val="0"/>
              </a:spcBef>
              <a:spcAft>
                <a:spcPts val="0"/>
              </a:spcAft>
              <a:buClr>
                <a:schemeClr val="accent1">
                  <a:lumMod val="75000"/>
                </a:schemeClr>
              </a:buClr>
              <a:buFont typeface="Arial" pitchFamily="34" charset="0"/>
              <a:buChar char="•"/>
              <a:defRPr/>
            </a:pPr>
            <a:r>
              <a:rPr lang="en-GB" sz="1400" i="1" dirty="0">
                <a:solidFill>
                  <a:schemeClr val="tx1">
                    <a:lumMod val="65000"/>
                    <a:lumOff val="35000"/>
                  </a:schemeClr>
                </a:solidFill>
                <a:ea typeface="ＭＳ Ｐゴシック" pitchFamily="-109" charset="-128"/>
              </a:rPr>
              <a:t>set equal to the price of the matched order in the cross-border </a:t>
            </a:r>
            <a:r>
              <a:rPr lang="en-GB" sz="1400" i="1" dirty="0" smtClean="0">
                <a:solidFill>
                  <a:schemeClr val="tx1">
                    <a:lumMod val="65000"/>
                    <a:lumOff val="35000"/>
                  </a:schemeClr>
                </a:solidFill>
                <a:ea typeface="ＭＳ Ｐゴシック" pitchFamily="-109" charset="-128"/>
              </a:rPr>
              <a:t>market</a:t>
            </a:r>
          </a:p>
          <a:p>
            <a:pPr marL="876300" lvl="2" indent="182563" eaLnBrk="0" fontAlgn="auto" hangingPunct="0">
              <a:spcBef>
                <a:spcPct val="0"/>
              </a:spcBef>
              <a:spcAft>
                <a:spcPts val="0"/>
              </a:spcAft>
              <a:buClr>
                <a:schemeClr val="accent1">
                  <a:lumMod val="75000"/>
                </a:schemeClr>
              </a:buClr>
              <a:buFont typeface="Arial" pitchFamily="34" charset="0"/>
              <a:buNone/>
              <a:defRPr/>
            </a:pPr>
            <a:endParaRPr lang="fr-FR" sz="1600" dirty="0">
              <a:solidFill>
                <a:schemeClr val="tx1">
                  <a:lumMod val="65000"/>
                  <a:lumOff val="35000"/>
                </a:schemeClr>
              </a:solidFill>
              <a:ea typeface="ＭＳ Ｐゴシック" pitchFamily="-109" charset="-128"/>
            </a:endParaRPr>
          </a:p>
          <a:p>
            <a:pPr marL="179388" indent="-179388" eaLnBrk="0" fontAlgn="auto" hangingPunct="0">
              <a:spcBef>
                <a:spcPct val="0"/>
              </a:spcBef>
              <a:spcAft>
                <a:spcPts val="0"/>
              </a:spcAft>
              <a:buClr>
                <a:schemeClr val="accent1">
                  <a:lumMod val="75000"/>
                </a:schemeClr>
              </a:buClr>
              <a:buFont typeface="Arial" pitchFamily="34" charset="0"/>
              <a:buChar char="•"/>
              <a:defRPr/>
            </a:pPr>
            <a:r>
              <a:rPr lang="en-GB" sz="1600" dirty="0" smtClean="0">
                <a:solidFill>
                  <a:schemeClr val="tx1">
                    <a:lumMod val="65000"/>
                    <a:lumOff val="35000"/>
                  </a:schemeClr>
                </a:solidFill>
                <a:ea typeface="ＭＳ Ｐゴシック" pitchFamily="-109" charset="-128"/>
              </a:rPr>
              <a:t>In case the bids/offers transferred to the Italian MI auction is not matched (lack of liquidity or not competitive price) the Italian market participant is unbalanced in the Italian market</a:t>
            </a:r>
          </a:p>
          <a:p>
            <a:pPr marL="627063" lvl="2" indent="-179388" eaLnBrk="0" fontAlgn="auto" hangingPunct="0">
              <a:spcBef>
                <a:spcPct val="0"/>
              </a:spcBef>
              <a:spcAft>
                <a:spcPts val="0"/>
              </a:spcAft>
              <a:buClr>
                <a:schemeClr val="accent1">
                  <a:lumMod val="75000"/>
                </a:schemeClr>
              </a:buClr>
              <a:buFont typeface="Arial" pitchFamily="34" charset="0"/>
              <a:buChar char="•"/>
              <a:defRPr/>
            </a:pPr>
            <a:r>
              <a:rPr lang="en-GB" sz="1600" dirty="0" smtClean="0">
                <a:solidFill>
                  <a:schemeClr val="tx1">
                    <a:lumMod val="65000"/>
                    <a:lumOff val="35000"/>
                  </a:schemeClr>
                </a:solidFill>
                <a:ea typeface="ＭＳ Ｐゴシック" pitchFamily="-109" charset="-128"/>
              </a:rPr>
              <a:t>As currently happens to Yearly, Monthly and Daily PTRs’ holders that nominate cross-border flow and are unable to sell/buy energy on the Italian day-ahead market</a:t>
            </a:r>
          </a:p>
          <a:p>
            <a:pPr marL="0" indent="182563" eaLnBrk="0" fontAlgn="auto" hangingPunct="0">
              <a:spcBef>
                <a:spcPct val="0"/>
              </a:spcBef>
              <a:spcAft>
                <a:spcPts val="0"/>
              </a:spcAft>
              <a:buClr>
                <a:schemeClr val="accent1">
                  <a:lumMod val="75000"/>
                </a:schemeClr>
              </a:buClr>
              <a:buFont typeface="Arial" pitchFamily="34" charset="0"/>
              <a:buNone/>
              <a:defRPr/>
            </a:pPr>
            <a:endParaRPr lang="en-GB" sz="1600" dirty="0" smtClean="0">
              <a:solidFill>
                <a:schemeClr val="tx1">
                  <a:lumMod val="65000"/>
                  <a:lumOff val="35000"/>
                </a:schemeClr>
              </a:solidFill>
              <a:ea typeface="ＭＳ Ｐゴシック" pitchFamily="-109" charset="-128"/>
            </a:endParaRPr>
          </a:p>
          <a:p>
            <a:pPr marL="179388" indent="-179388" eaLnBrk="0" fontAlgn="auto" hangingPunct="0">
              <a:spcBef>
                <a:spcPct val="0"/>
              </a:spcBef>
              <a:spcAft>
                <a:spcPts val="0"/>
              </a:spcAft>
              <a:buClr>
                <a:schemeClr val="accent1">
                  <a:lumMod val="75000"/>
                </a:schemeClr>
              </a:buClr>
              <a:buFont typeface="Arial" pitchFamily="34" charset="0"/>
              <a:buChar char="•"/>
              <a:defRPr/>
            </a:pPr>
            <a:r>
              <a:rPr lang="en-GB" sz="1600" b="1" dirty="0" smtClean="0">
                <a:solidFill>
                  <a:schemeClr val="tx1">
                    <a:lumMod val="65000"/>
                    <a:lumOff val="35000"/>
                  </a:schemeClr>
                </a:solidFill>
                <a:ea typeface="ＭＳ Ｐゴシック" pitchFamily="-109" charset="-128"/>
              </a:rPr>
              <a:t>Firmness </a:t>
            </a:r>
            <a:r>
              <a:rPr lang="en-GB" sz="1600" dirty="0" smtClean="0">
                <a:solidFill>
                  <a:schemeClr val="tx1">
                    <a:lumMod val="65000"/>
                    <a:lumOff val="35000"/>
                  </a:schemeClr>
                </a:solidFill>
                <a:ea typeface="ＭＳ Ｐゴシック" pitchFamily="-109" charset="-128"/>
              </a:rPr>
              <a:t>of the cross border nomination is independent from the local nomination process and in any case ensured</a:t>
            </a:r>
            <a:endParaRPr lang="fr-FR" sz="1600" dirty="0" smtClean="0">
              <a:solidFill>
                <a:schemeClr val="tx1">
                  <a:lumMod val="65000"/>
                  <a:lumOff val="35000"/>
                </a:schemeClr>
              </a:solidFill>
              <a:ea typeface="ＭＳ Ｐゴシック" pitchFamily="-109" charset="-128"/>
            </a:endParaRPr>
          </a:p>
          <a:p>
            <a:pPr marL="0" indent="182563" eaLnBrk="0" fontAlgn="auto" hangingPunct="0">
              <a:lnSpc>
                <a:spcPct val="120000"/>
              </a:lnSpc>
              <a:spcBef>
                <a:spcPct val="0"/>
              </a:spcBef>
              <a:spcAft>
                <a:spcPts val="0"/>
              </a:spcAft>
              <a:buClr>
                <a:schemeClr val="accent1">
                  <a:lumMod val="75000"/>
                </a:schemeClr>
              </a:buClr>
              <a:buFont typeface="Arial" pitchFamily="34" charset="0"/>
              <a:buChar char="•"/>
              <a:defRPr/>
            </a:pPr>
            <a:endParaRPr lang="en-GB" sz="1600" dirty="0" smtClean="0">
              <a:solidFill>
                <a:schemeClr val="tx1">
                  <a:lumMod val="65000"/>
                  <a:lumOff val="35000"/>
                </a:schemeClr>
              </a:solidFill>
              <a:ea typeface="ＭＳ Ｐゴシック" pitchFamily="-109" charset="-128"/>
            </a:endParaRPr>
          </a:p>
          <a:p>
            <a:pPr fontAlgn="auto">
              <a:spcAft>
                <a:spcPts val="0"/>
              </a:spcAft>
              <a:buClr>
                <a:schemeClr val="accent1">
                  <a:lumMod val="75000"/>
                </a:schemeClr>
              </a:buClr>
              <a:buFont typeface="Arial" pitchFamily="34" charset="0"/>
              <a:buChar char="•"/>
              <a:defRPr/>
            </a:pPr>
            <a:endParaRPr lang="fr-FR" sz="1600" dirty="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
            <a:ext cx="9143999" cy="692696"/>
          </a:xfrm>
        </p:spPr>
        <p:txBody>
          <a:bodyPr rtlCol="0">
            <a:normAutofit/>
          </a:bodyPr>
          <a:lstStyle/>
          <a:p>
            <a:pPr fontAlgn="auto">
              <a:spcAft>
                <a:spcPts val="0"/>
              </a:spcAft>
              <a:defRPr/>
            </a:pPr>
            <a:r>
              <a:rPr lang="fr-FR" sz="3200" dirty="0" smtClean="0">
                <a:solidFill>
                  <a:schemeClr val="tx1">
                    <a:lumMod val="65000"/>
                    <a:lumOff val="35000"/>
                  </a:schemeClr>
                </a:solidFill>
              </a:rPr>
              <a:t>Price </a:t>
            </a:r>
            <a:r>
              <a:rPr lang="fr-FR" sz="3200" dirty="0" err="1" smtClean="0">
                <a:solidFill>
                  <a:schemeClr val="tx1">
                    <a:lumMod val="65000"/>
                    <a:lumOff val="35000"/>
                  </a:schemeClr>
                </a:solidFill>
              </a:rPr>
              <a:t>limits</a:t>
            </a:r>
            <a:endParaRPr lang="fr-FR" sz="3200" dirty="0">
              <a:solidFill>
                <a:schemeClr val="tx1">
                  <a:lumMod val="65000"/>
                  <a:lumOff val="35000"/>
                </a:schemeClr>
              </a:solidFill>
            </a:endParaRPr>
          </a:p>
        </p:txBody>
      </p:sp>
      <p:sp>
        <p:nvSpPr>
          <p:cNvPr id="19457" name="Rectangle 1"/>
          <p:cNvSpPr>
            <a:spLocks noChangeArrowheads="1"/>
          </p:cNvSpPr>
          <p:nvPr/>
        </p:nvSpPr>
        <p:spPr bwMode="auto">
          <a:xfrm>
            <a:off x="539750" y="926484"/>
            <a:ext cx="8424863" cy="4302716"/>
          </a:xfrm>
          <a:prstGeom prst="rect">
            <a:avLst/>
          </a:prstGeom>
          <a:noFill/>
          <a:ln w="9525">
            <a:noFill/>
            <a:miter lim="800000"/>
            <a:headEnd/>
            <a:tailEnd/>
          </a:ln>
          <a:effectLst/>
        </p:spPr>
        <p:txBody>
          <a:bodyPr anchor="ctr">
            <a:spAutoFit/>
          </a:bodyPr>
          <a:lstStyle/>
          <a:p>
            <a:pPr marL="179388" indent="-179388" eaLnBrk="0" fontAlgn="auto" hangingPunct="0">
              <a:lnSpc>
                <a:spcPct val="120000"/>
              </a:lnSpc>
              <a:spcBef>
                <a:spcPts val="0"/>
              </a:spcBef>
              <a:spcAft>
                <a:spcPts val="0"/>
              </a:spcAft>
              <a:buClr>
                <a:schemeClr val="accent1">
                  <a:lumMod val="75000"/>
                </a:schemeClr>
              </a:buClr>
              <a:buFont typeface="Arial" pitchFamily="34" charset="0"/>
              <a:buChar char="•"/>
              <a:defRPr/>
            </a:pPr>
            <a:r>
              <a:rPr lang="en-GB" dirty="0">
                <a:solidFill>
                  <a:schemeClr val="tx1">
                    <a:lumMod val="65000"/>
                    <a:lumOff val="35000"/>
                  </a:schemeClr>
                </a:solidFill>
                <a:latin typeface="+mn-lt"/>
                <a:ea typeface="ＭＳ Ｐゴシック" pitchFamily="-109" charset="-128"/>
              </a:rPr>
              <a:t>Italian MI auction and in the French ID market have different price limits: </a:t>
            </a:r>
            <a:endParaRPr lang="fr-FR" dirty="0">
              <a:solidFill>
                <a:schemeClr val="tx1">
                  <a:lumMod val="65000"/>
                  <a:lumOff val="35000"/>
                </a:schemeClr>
              </a:solidFill>
              <a:latin typeface="+mn-lt"/>
              <a:ea typeface="ＭＳ Ｐゴシック" pitchFamily="-109" charset="-128"/>
            </a:endParaRPr>
          </a:p>
          <a:p>
            <a:pPr marL="627063" lvl="1" indent="-179388" eaLnBrk="0" fontAlgn="auto" hangingPunct="0">
              <a:lnSpc>
                <a:spcPct val="120000"/>
              </a:lnSpc>
              <a:spcBef>
                <a:spcPts val="0"/>
              </a:spcBef>
              <a:spcAft>
                <a:spcPts val="0"/>
              </a:spcAft>
              <a:buClr>
                <a:schemeClr val="accent1">
                  <a:lumMod val="75000"/>
                </a:schemeClr>
              </a:buClr>
              <a:buFont typeface="Arial" pitchFamily="34" charset="0"/>
              <a:buChar char="•"/>
              <a:defRPr/>
            </a:pPr>
            <a:r>
              <a:rPr lang="en-GB" sz="1600" dirty="0">
                <a:solidFill>
                  <a:schemeClr val="tx1">
                    <a:lumMod val="65000"/>
                    <a:lumOff val="35000"/>
                  </a:schemeClr>
                </a:solidFill>
                <a:latin typeface="+mn-lt"/>
                <a:ea typeface="ＭＳ Ｐゴシック" pitchFamily="-109" charset="-128"/>
              </a:rPr>
              <a:t>0 €/MWh; 3.000 €/MWh in the Italian MI market</a:t>
            </a:r>
            <a:endParaRPr lang="fr-FR" sz="1600" dirty="0">
              <a:solidFill>
                <a:schemeClr val="tx1">
                  <a:lumMod val="65000"/>
                  <a:lumOff val="35000"/>
                </a:schemeClr>
              </a:solidFill>
              <a:latin typeface="+mn-lt"/>
              <a:ea typeface="ＭＳ Ｐゴシック" pitchFamily="-109" charset="-128"/>
            </a:endParaRPr>
          </a:p>
          <a:p>
            <a:pPr marL="627063" lvl="1" indent="-179388" eaLnBrk="0" fontAlgn="auto" hangingPunct="0">
              <a:lnSpc>
                <a:spcPct val="120000"/>
              </a:lnSpc>
              <a:spcBef>
                <a:spcPts val="0"/>
              </a:spcBef>
              <a:spcAft>
                <a:spcPts val="0"/>
              </a:spcAft>
              <a:buClr>
                <a:schemeClr val="accent1">
                  <a:lumMod val="75000"/>
                </a:schemeClr>
              </a:buClr>
              <a:buFont typeface="Arial" pitchFamily="34" charset="0"/>
              <a:buChar char="•"/>
              <a:defRPr/>
            </a:pPr>
            <a:r>
              <a:rPr lang="en-GB" sz="1600" dirty="0">
                <a:solidFill>
                  <a:schemeClr val="tx1">
                    <a:lumMod val="65000"/>
                    <a:lumOff val="35000"/>
                  </a:schemeClr>
                </a:solidFill>
                <a:latin typeface="+mn-lt"/>
                <a:ea typeface="ＭＳ Ｐゴシック" pitchFamily="-109" charset="-128"/>
              </a:rPr>
              <a:t>-9.999 €/MWh; +9.999 €/MWh in the French ID market</a:t>
            </a:r>
          </a:p>
          <a:p>
            <a:pPr lvl="1" indent="182563" eaLnBrk="0" fontAlgn="auto" hangingPunct="0">
              <a:lnSpc>
                <a:spcPct val="120000"/>
              </a:lnSpc>
              <a:spcBef>
                <a:spcPts val="0"/>
              </a:spcBef>
              <a:spcAft>
                <a:spcPts val="0"/>
              </a:spcAft>
              <a:buClr>
                <a:schemeClr val="accent1">
                  <a:lumMod val="75000"/>
                </a:schemeClr>
              </a:buClr>
              <a:buFont typeface="Arial" pitchFamily="34" charset="0"/>
              <a:buChar char="•"/>
              <a:defRPr/>
            </a:pPr>
            <a:endParaRPr lang="fr-FR" sz="1600" dirty="0">
              <a:solidFill>
                <a:schemeClr val="tx1">
                  <a:lumMod val="65000"/>
                  <a:lumOff val="35000"/>
                </a:schemeClr>
              </a:solidFill>
              <a:latin typeface="+mn-lt"/>
              <a:ea typeface="ＭＳ Ｐゴシック" pitchFamily="-109" charset="-128"/>
            </a:endParaRPr>
          </a:p>
          <a:p>
            <a:pPr marL="179388" indent="-179388" eaLnBrk="0" fontAlgn="auto" hangingPunct="0">
              <a:lnSpc>
                <a:spcPct val="120000"/>
              </a:lnSpc>
              <a:spcBef>
                <a:spcPts val="0"/>
              </a:spcBef>
              <a:spcAft>
                <a:spcPts val="0"/>
              </a:spcAft>
              <a:buClr>
                <a:schemeClr val="accent1">
                  <a:lumMod val="75000"/>
                </a:schemeClr>
              </a:buClr>
              <a:buFont typeface="Arial" pitchFamily="34" charset="0"/>
              <a:buChar char="•"/>
              <a:defRPr/>
            </a:pPr>
            <a:r>
              <a:rPr lang="en-GB" dirty="0">
                <a:solidFill>
                  <a:schemeClr val="tx1">
                    <a:lumMod val="65000"/>
                    <a:lumOff val="35000"/>
                  </a:schemeClr>
                </a:solidFill>
                <a:latin typeface="+mn-lt"/>
                <a:ea typeface="ＭＳ Ｐゴシック" pitchFamily="-109" charset="-128"/>
              </a:rPr>
              <a:t>Suggestions:</a:t>
            </a:r>
          </a:p>
          <a:p>
            <a:pPr marL="717550" lvl="1" indent="-269875" eaLnBrk="0" fontAlgn="auto" hangingPunct="0">
              <a:lnSpc>
                <a:spcPct val="120000"/>
              </a:lnSpc>
              <a:spcBef>
                <a:spcPts val="0"/>
              </a:spcBef>
              <a:spcAft>
                <a:spcPts val="0"/>
              </a:spcAft>
              <a:buClr>
                <a:schemeClr val="accent1">
                  <a:lumMod val="75000"/>
                </a:schemeClr>
              </a:buClr>
              <a:buFont typeface="+mj-lt"/>
              <a:buAutoNum type="arabicPeriod"/>
              <a:defRPr/>
            </a:pPr>
            <a:r>
              <a:rPr lang="en-GB" sz="1600" b="1" dirty="0">
                <a:solidFill>
                  <a:schemeClr val="tx1">
                    <a:lumMod val="65000"/>
                    <a:lumOff val="35000"/>
                  </a:schemeClr>
                </a:solidFill>
                <a:latin typeface="+mn-lt"/>
                <a:ea typeface="ＭＳ Ｐゴシック" pitchFamily="-109" charset="-128"/>
              </a:rPr>
              <a:t>Restrictive: </a:t>
            </a:r>
            <a:r>
              <a:rPr lang="en-GB" sz="1600" dirty="0">
                <a:solidFill>
                  <a:schemeClr val="tx1">
                    <a:lumMod val="65000"/>
                    <a:lumOff val="35000"/>
                  </a:schemeClr>
                </a:solidFill>
                <a:latin typeface="+mn-lt"/>
                <a:ea typeface="ＭＳ Ｐゴシック" pitchFamily="-109" charset="-128"/>
              </a:rPr>
              <a:t>Adoption of different price limits for Italian and French market participants in the cross-border market without allowing cross-border matching, in case prices on French side exceed Italian price </a:t>
            </a:r>
            <a:r>
              <a:rPr lang="en-GB" sz="1600" dirty="0" smtClean="0">
                <a:solidFill>
                  <a:schemeClr val="tx1">
                    <a:lumMod val="65000"/>
                    <a:lumOff val="35000"/>
                  </a:schemeClr>
                </a:solidFill>
                <a:latin typeface="+mn-lt"/>
                <a:ea typeface="ＭＳ Ｐゴシック" pitchFamily="-109" charset="-128"/>
              </a:rPr>
              <a:t>limits (</a:t>
            </a:r>
            <a:r>
              <a:rPr lang="en-US" sz="1600" dirty="0" smtClean="0">
                <a:solidFill>
                  <a:schemeClr val="tx1">
                    <a:lumMod val="65000"/>
                    <a:lumOff val="35000"/>
                  </a:schemeClr>
                </a:solidFill>
                <a:latin typeface="+mn-lt"/>
                <a:ea typeface="ＭＳ Ｐゴシック" pitchFamily="-109" charset="-128"/>
              </a:rPr>
              <a:t>Italian participants are </a:t>
            </a:r>
            <a:r>
              <a:rPr lang="en-US" sz="1600" b="1" dirty="0" smtClean="0">
                <a:solidFill>
                  <a:schemeClr val="tx1">
                    <a:lumMod val="65000"/>
                    <a:lumOff val="35000"/>
                  </a:schemeClr>
                </a:solidFill>
                <a:latin typeface="+mn-lt"/>
                <a:ea typeface="ＭＳ Ｐゴシック" pitchFamily="-109" charset="-128"/>
              </a:rPr>
              <a:t>prohibited</a:t>
            </a:r>
            <a:r>
              <a:rPr lang="en-US" sz="1600" dirty="0" smtClean="0">
                <a:solidFill>
                  <a:schemeClr val="tx1">
                    <a:lumMod val="65000"/>
                    <a:lumOff val="35000"/>
                  </a:schemeClr>
                </a:solidFill>
                <a:latin typeface="+mn-lt"/>
                <a:ea typeface="ＭＳ Ｐゴシック" pitchFamily="-109" charset="-128"/>
              </a:rPr>
              <a:t> to buy and sell at negative price and at prices over 3000€/</a:t>
            </a:r>
            <a:r>
              <a:rPr lang="en-US" sz="1600" dirty="0" err="1" smtClean="0">
                <a:solidFill>
                  <a:schemeClr val="tx1">
                    <a:lumMod val="65000"/>
                    <a:lumOff val="35000"/>
                  </a:schemeClr>
                </a:solidFill>
                <a:latin typeface="+mn-lt"/>
                <a:ea typeface="ＭＳ Ｐゴシック" pitchFamily="-109" charset="-128"/>
              </a:rPr>
              <a:t>MWh</a:t>
            </a:r>
            <a:r>
              <a:rPr lang="en-US" sz="1600" dirty="0" smtClean="0">
                <a:solidFill>
                  <a:schemeClr val="tx1">
                    <a:lumMod val="65000"/>
                    <a:lumOff val="35000"/>
                  </a:schemeClr>
                </a:solidFill>
                <a:latin typeface="+mn-lt"/>
                <a:ea typeface="ＭＳ Ｐゴシック" pitchFamily="-109" charset="-128"/>
              </a:rPr>
              <a:t> in the XB ID market)</a:t>
            </a:r>
            <a:endParaRPr lang="en-GB" sz="1600" dirty="0">
              <a:solidFill>
                <a:schemeClr val="tx1">
                  <a:lumMod val="65000"/>
                  <a:lumOff val="35000"/>
                </a:schemeClr>
              </a:solidFill>
              <a:latin typeface="+mn-lt"/>
              <a:ea typeface="ＭＳ Ｐゴシック" pitchFamily="-109" charset="-128"/>
            </a:endParaRPr>
          </a:p>
          <a:p>
            <a:pPr marL="717550" lvl="1" indent="-269875" eaLnBrk="0" fontAlgn="auto" hangingPunct="0">
              <a:lnSpc>
                <a:spcPct val="120000"/>
              </a:lnSpc>
              <a:spcBef>
                <a:spcPts val="0"/>
              </a:spcBef>
              <a:spcAft>
                <a:spcPts val="0"/>
              </a:spcAft>
              <a:buClr>
                <a:schemeClr val="accent1">
                  <a:lumMod val="75000"/>
                </a:schemeClr>
              </a:buClr>
              <a:buFont typeface="+mj-lt"/>
              <a:buAutoNum type="arabicPeriod"/>
              <a:defRPr/>
            </a:pPr>
            <a:r>
              <a:rPr lang="en-GB" sz="1600" b="1" dirty="0">
                <a:solidFill>
                  <a:schemeClr val="tx1">
                    <a:lumMod val="65000"/>
                    <a:lumOff val="35000"/>
                  </a:schemeClr>
                </a:solidFill>
                <a:latin typeface="+mn-lt"/>
                <a:ea typeface="ＭＳ Ｐゴシック" pitchFamily="-109" charset="-128"/>
              </a:rPr>
              <a:t>Less restrictive</a:t>
            </a:r>
            <a:r>
              <a:rPr lang="en-GB" sz="1600" dirty="0">
                <a:solidFill>
                  <a:schemeClr val="tx1">
                    <a:lumMod val="65000"/>
                    <a:lumOff val="35000"/>
                  </a:schemeClr>
                </a:solidFill>
                <a:latin typeface="+mn-lt"/>
                <a:ea typeface="ＭＳ Ｐゴシック" pitchFamily="-109" charset="-128"/>
              </a:rPr>
              <a:t>: Italian participants can be </a:t>
            </a:r>
            <a:r>
              <a:rPr lang="en-GB" sz="1600" b="1" dirty="0" smtClean="0">
                <a:solidFill>
                  <a:schemeClr val="tx1">
                    <a:lumMod val="65000"/>
                    <a:lumOff val="35000"/>
                  </a:schemeClr>
                </a:solidFill>
                <a:latin typeface="+mn-lt"/>
                <a:ea typeface="ＭＳ Ｐゴシック" pitchFamily="-109" charset="-128"/>
              </a:rPr>
              <a:t>allowed</a:t>
            </a:r>
            <a:r>
              <a:rPr lang="en-GB" sz="1600" dirty="0" smtClean="0">
                <a:solidFill>
                  <a:schemeClr val="tx1">
                    <a:lumMod val="65000"/>
                    <a:lumOff val="35000"/>
                  </a:schemeClr>
                </a:solidFill>
                <a:latin typeface="+mn-lt"/>
                <a:ea typeface="ＭＳ Ｐゴシック" pitchFamily="-109" charset="-128"/>
              </a:rPr>
              <a:t> </a:t>
            </a:r>
            <a:r>
              <a:rPr lang="en-GB" sz="1600" dirty="0">
                <a:solidFill>
                  <a:schemeClr val="tx1">
                    <a:lumMod val="65000"/>
                    <a:lumOff val="35000"/>
                  </a:schemeClr>
                </a:solidFill>
                <a:latin typeface="+mn-lt"/>
                <a:ea typeface="ＭＳ Ｐゴシック" pitchFamily="-109" charset="-128"/>
              </a:rPr>
              <a:t>to buy </a:t>
            </a:r>
            <a:r>
              <a:rPr lang="en-GB" sz="1600" dirty="0" smtClean="0">
                <a:solidFill>
                  <a:schemeClr val="tx1">
                    <a:lumMod val="65000"/>
                    <a:lumOff val="35000"/>
                  </a:schemeClr>
                </a:solidFill>
                <a:latin typeface="+mn-lt"/>
                <a:ea typeface="ＭＳ Ｐゴシック" pitchFamily="-109" charset="-128"/>
              </a:rPr>
              <a:t>and sell at </a:t>
            </a:r>
            <a:r>
              <a:rPr lang="en-GB" sz="1600" dirty="0">
                <a:solidFill>
                  <a:schemeClr val="tx1">
                    <a:lumMod val="65000"/>
                    <a:lumOff val="35000"/>
                  </a:schemeClr>
                </a:solidFill>
                <a:latin typeface="+mn-lt"/>
                <a:ea typeface="ＭＳ Ｐゴシック" pitchFamily="-109" charset="-128"/>
              </a:rPr>
              <a:t>negative price and </a:t>
            </a:r>
            <a:r>
              <a:rPr lang="en-GB" sz="1600" dirty="0" smtClean="0">
                <a:solidFill>
                  <a:schemeClr val="tx1">
                    <a:lumMod val="65000"/>
                    <a:lumOff val="35000"/>
                  </a:schemeClr>
                </a:solidFill>
                <a:latin typeface="+mn-lt"/>
                <a:ea typeface="ＭＳ Ｐゴシック" pitchFamily="-109" charset="-128"/>
              </a:rPr>
              <a:t>at </a:t>
            </a:r>
            <a:r>
              <a:rPr lang="en-GB" sz="1600" dirty="0">
                <a:solidFill>
                  <a:schemeClr val="tx1">
                    <a:lumMod val="65000"/>
                    <a:lumOff val="35000"/>
                  </a:schemeClr>
                </a:solidFill>
                <a:latin typeface="+mn-lt"/>
                <a:ea typeface="ＭＳ Ｐゴシック" pitchFamily="-109" charset="-128"/>
              </a:rPr>
              <a:t>prices over 3000€/MWh in the XB ID market</a:t>
            </a:r>
          </a:p>
          <a:p>
            <a:pPr marL="1165225" lvl="2" indent="-268288" eaLnBrk="0" fontAlgn="auto" hangingPunct="0">
              <a:lnSpc>
                <a:spcPct val="120000"/>
              </a:lnSpc>
              <a:spcBef>
                <a:spcPts val="0"/>
              </a:spcBef>
              <a:spcAft>
                <a:spcPts val="0"/>
              </a:spcAft>
              <a:buClr>
                <a:schemeClr val="accent1">
                  <a:lumMod val="75000"/>
                </a:schemeClr>
              </a:buClr>
              <a:buFont typeface="Arial" pitchFamily="34" charset="0"/>
              <a:buChar char="•"/>
              <a:defRPr/>
            </a:pPr>
            <a:r>
              <a:rPr lang="en-GB" sz="1600" dirty="0" smtClean="0">
                <a:solidFill>
                  <a:schemeClr val="tx1">
                    <a:lumMod val="65000"/>
                    <a:lumOff val="35000"/>
                  </a:schemeClr>
                </a:solidFill>
                <a:latin typeface="+mn-lt"/>
                <a:ea typeface="ＭＳ Ｐゴシック" pitchFamily="-109" charset="-128"/>
              </a:rPr>
              <a:t>Price limits of Italian MI auctions would not be changed</a:t>
            </a:r>
          </a:p>
          <a:p>
            <a:pPr marL="1165225" lvl="2" indent="-268288" eaLnBrk="0" fontAlgn="auto" hangingPunct="0">
              <a:lnSpc>
                <a:spcPct val="120000"/>
              </a:lnSpc>
              <a:spcBef>
                <a:spcPts val="0"/>
              </a:spcBef>
              <a:spcAft>
                <a:spcPts val="0"/>
              </a:spcAft>
              <a:buClr>
                <a:schemeClr val="accent1">
                  <a:lumMod val="75000"/>
                </a:schemeClr>
              </a:buClr>
              <a:buFont typeface="Arial" pitchFamily="34" charset="0"/>
              <a:buChar char="•"/>
              <a:defRPr/>
            </a:pPr>
            <a:r>
              <a:rPr lang="en-US" sz="1600" dirty="0" smtClean="0">
                <a:solidFill>
                  <a:schemeClr val="tx1">
                    <a:lumMod val="65000"/>
                    <a:lumOff val="35000"/>
                  </a:schemeClr>
                </a:solidFill>
                <a:latin typeface="+mn-lt"/>
                <a:ea typeface="ＭＳ Ｐゴシック" pitchFamily="-109" charset="-128"/>
              </a:rPr>
              <a:t>Impact on definition of price to which XB ID trades are transferred into Italian ID auction, as described in slide 7</a:t>
            </a:r>
            <a:endParaRPr lang="en-GB" sz="1600" dirty="0" smtClean="0">
              <a:solidFill>
                <a:schemeClr val="tx1">
                  <a:lumMod val="65000"/>
                  <a:lumOff val="35000"/>
                </a:schemeClr>
              </a:solidFill>
              <a:latin typeface="+mn-lt"/>
              <a:ea typeface="ＭＳ Ｐゴシック" pitchFamily="-109"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 y="1"/>
            <a:ext cx="9144000" cy="692696"/>
          </a:xfrm>
        </p:spPr>
        <p:txBody>
          <a:bodyPr rtlCol="0">
            <a:noAutofit/>
          </a:bodyPr>
          <a:lstStyle/>
          <a:p>
            <a:pPr fontAlgn="auto">
              <a:spcAft>
                <a:spcPts val="0"/>
              </a:spcAft>
              <a:defRPr/>
            </a:pPr>
            <a:r>
              <a:rPr lang="en-GB" sz="2800" dirty="0" smtClean="0">
                <a:solidFill>
                  <a:schemeClr val="tx1">
                    <a:lumMod val="65000"/>
                    <a:lumOff val="35000"/>
                  </a:schemeClr>
                </a:solidFill>
              </a:rPr>
              <a:t>Timeframe French-Italian </a:t>
            </a:r>
            <a:r>
              <a:rPr lang="en-GB" sz="2800" dirty="0" err="1" smtClean="0">
                <a:solidFill>
                  <a:schemeClr val="tx1">
                    <a:lumMod val="65000"/>
                    <a:lumOff val="35000"/>
                  </a:schemeClr>
                </a:solidFill>
              </a:rPr>
              <a:t>Xborder</a:t>
            </a:r>
            <a:r>
              <a:rPr lang="en-GB" sz="2800" dirty="0" smtClean="0">
                <a:solidFill>
                  <a:schemeClr val="tx1">
                    <a:lumMod val="65000"/>
                    <a:lumOff val="35000"/>
                  </a:schemeClr>
                </a:solidFill>
              </a:rPr>
              <a:t> continuous trading</a:t>
            </a:r>
            <a:endParaRPr lang="fr-FR" sz="2800" dirty="0" smtClean="0">
              <a:solidFill>
                <a:schemeClr val="tx1">
                  <a:lumMod val="65000"/>
                  <a:lumOff val="35000"/>
                </a:schemeClr>
              </a:solidFill>
            </a:endParaRPr>
          </a:p>
        </p:txBody>
      </p:sp>
      <p:pic>
        <p:nvPicPr>
          <p:cNvPr id="15362" name="Picture 2"/>
          <p:cNvPicPr>
            <a:picLocks noChangeAspect="1" noChangeArrowheads="1"/>
          </p:cNvPicPr>
          <p:nvPr/>
        </p:nvPicPr>
        <p:blipFill>
          <a:blip r:embed="rId2" cstate="print"/>
          <a:srcRect r="5014" b="62766"/>
          <a:stretch>
            <a:fillRect/>
          </a:stretch>
        </p:blipFill>
        <p:spPr bwMode="auto">
          <a:xfrm>
            <a:off x="1655763" y="3500438"/>
            <a:ext cx="7493000" cy="1873250"/>
          </a:xfrm>
          <a:prstGeom prst="rect">
            <a:avLst/>
          </a:prstGeom>
          <a:noFill/>
          <a:ln w="9525">
            <a:noFill/>
            <a:miter lim="800000"/>
            <a:headEnd/>
            <a:tailEnd/>
          </a:ln>
        </p:spPr>
      </p:pic>
      <p:sp>
        <p:nvSpPr>
          <p:cNvPr id="29" name="Flèche droite 28"/>
          <p:cNvSpPr/>
          <p:nvPr/>
        </p:nvSpPr>
        <p:spPr>
          <a:xfrm>
            <a:off x="2447925" y="1412875"/>
            <a:ext cx="4319588" cy="215900"/>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fr-FR">
              <a:solidFill>
                <a:schemeClr val="tx1">
                  <a:lumMod val="65000"/>
                  <a:lumOff val="35000"/>
                </a:schemeClr>
              </a:solidFill>
            </a:endParaRPr>
          </a:p>
        </p:txBody>
      </p:sp>
      <p:sp>
        <p:nvSpPr>
          <p:cNvPr id="30" name="ZoneTexte 5"/>
          <p:cNvSpPr txBox="1"/>
          <p:nvPr/>
        </p:nvSpPr>
        <p:spPr>
          <a:xfrm>
            <a:off x="2195736" y="836712"/>
            <a:ext cx="720080" cy="307777"/>
          </a:xfrm>
          <a:prstGeom prst="rect">
            <a:avLst/>
          </a:prstGeom>
          <a:noFill/>
        </p:spPr>
        <p:txBody>
          <a:bodyPr wrap="square">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r>
              <a:rPr lang="fr-FR" sz="1400" dirty="0" smtClean="0">
                <a:solidFill>
                  <a:schemeClr val="tx1">
                    <a:lumMod val="65000"/>
                    <a:lumOff val="35000"/>
                  </a:schemeClr>
                </a:solidFill>
              </a:rPr>
              <a:t>15h</a:t>
            </a:r>
            <a:endParaRPr lang="fr-FR" sz="1400" strike="sngStrike" dirty="0">
              <a:solidFill>
                <a:schemeClr val="tx1">
                  <a:lumMod val="65000"/>
                  <a:lumOff val="35000"/>
                </a:schemeClr>
              </a:solidFill>
            </a:endParaRPr>
          </a:p>
        </p:txBody>
      </p:sp>
      <p:sp>
        <p:nvSpPr>
          <p:cNvPr id="31" name="ZoneTexte 6"/>
          <p:cNvSpPr txBox="1"/>
          <p:nvPr/>
        </p:nvSpPr>
        <p:spPr>
          <a:xfrm>
            <a:off x="2339752" y="1032793"/>
            <a:ext cx="468560" cy="307975"/>
          </a:xfrm>
          <a:prstGeom prst="rect">
            <a:avLst/>
          </a:prstGeom>
          <a:noFill/>
        </p:spPr>
        <p:txBody>
          <a:bodyPr wrap="square">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r>
              <a:rPr lang="fr-FR" sz="1400" dirty="0" smtClean="0">
                <a:solidFill>
                  <a:schemeClr val="tx1">
                    <a:lumMod val="65000"/>
                    <a:lumOff val="35000"/>
                  </a:schemeClr>
                </a:solidFill>
              </a:rPr>
              <a:t>D-1</a:t>
            </a:r>
            <a:endParaRPr lang="fr-FR" sz="1400" dirty="0">
              <a:solidFill>
                <a:schemeClr val="tx1">
                  <a:lumMod val="65000"/>
                  <a:lumOff val="35000"/>
                </a:schemeClr>
              </a:solidFill>
            </a:endParaRPr>
          </a:p>
        </p:txBody>
      </p:sp>
      <p:sp>
        <p:nvSpPr>
          <p:cNvPr id="32" name="ZoneTexte 7"/>
          <p:cNvSpPr txBox="1"/>
          <p:nvPr/>
        </p:nvSpPr>
        <p:spPr>
          <a:xfrm>
            <a:off x="2447925" y="1628775"/>
            <a:ext cx="4175125" cy="277813"/>
          </a:xfrm>
          <a:prstGeom prst="rect">
            <a:avLst/>
          </a:prstGeom>
          <a:solidFill>
            <a:schemeClr val="bg1">
              <a:lumMod val="85000"/>
            </a:schemeClr>
          </a:solidFill>
        </p:spPr>
        <p:txBody>
          <a:bodyPr>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r>
              <a:rPr lang="en-US" sz="1200" dirty="0" smtClean="0">
                <a:solidFill>
                  <a:schemeClr val="tx1">
                    <a:lumMod val="65000"/>
                    <a:lumOff val="35000"/>
                  </a:schemeClr>
                </a:solidFill>
              </a:rPr>
              <a:t>Order submission and matching</a:t>
            </a:r>
            <a:endParaRPr lang="en-US" sz="1200" dirty="0">
              <a:solidFill>
                <a:schemeClr val="tx1">
                  <a:lumMod val="65000"/>
                  <a:lumOff val="35000"/>
                </a:schemeClr>
              </a:solidFill>
            </a:endParaRPr>
          </a:p>
        </p:txBody>
      </p:sp>
      <p:sp>
        <p:nvSpPr>
          <p:cNvPr id="33" name="ZoneTexte 8"/>
          <p:cNvSpPr txBox="1"/>
          <p:nvPr/>
        </p:nvSpPr>
        <p:spPr>
          <a:xfrm>
            <a:off x="3814763" y="1989138"/>
            <a:ext cx="865187" cy="307975"/>
          </a:xfrm>
          <a:prstGeom prst="rect">
            <a:avLst/>
          </a:prstGeom>
          <a:noFill/>
        </p:spPr>
        <p:txBody>
          <a:bodyPr>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fr-FR" sz="1400" dirty="0" smtClean="0">
                <a:solidFill>
                  <a:schemeClr val="tx1">
                    <a:lumMod val="65000"/>
                    <a:lumOff val="35000"/>
                  </a:schemeClr>
                </a:solidFill>
              </a:rPr>
              <a:t>7h30 - x</a:t>
            </a:r>
            <a:endParaRPr lang="fr-FR" sz="1400" dirty="0">
              <a:solidFill>
                <a:schemeClr val="tx1">
                  <a:lumMod val="65000"/>
                  <a:lumOff val="35000"/>
                </a:schemeClr>
              </a:solidFill>
            </a:endParaRPr>
          </a:p>
        </p:txBody>
      </p:sp>
      <p:cxnSp>
        <p:nvCxnSpPr>
          <p:cNvPr id="34" name="Connecteur droit 33"/>
          <p:cNvCxnSpPr/>
          <p:nvPr/>
        </p:nvCxnSpPr>
        <p:spPr>
          <a:xfrm rot="5400000" flipH="1" flipV="1">
            <a:off x="1331912" y="2457451"/>
            <a:ext cx="2232025" cy="0"/>
          </a:xfrm>
          <a:prstGeom prst="line">
            <a:avLst/>
          </a:prstGeom>
          <a:ln w="2540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5" name="Connecteur droit 34"/>
          <p:cNvCxnSpPr/>
          <p:nvPr/>
        </p:nvCxnSpPr>
        <p:spPr>
          <a:xfrm rot="5400000" flipH="1" flipV="1">
            <a:off x="3526631" y="2924969"/>
            <a:ext cx="1296988" cy="0"/>
          </a:xfrm>
          <a:prstGeom prst="line">
            <a:avLst/>
          </a:prstGeom>
          <a:ln w="2540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36" name="ZoneTexte 12"/>
          <p:cNvSpPr txBox="1"/>
          <p:nvPr/>
        </p:nvSpPr>
        <p:spPr>
          <a:xfrm>
            <a:off x="358775" y="1268413"/>
            <a:ext cx="2052638" cy="50482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1600" dirty="0" smtClean="0">
                <a:solidFill>
                  <a:schemeClr val="tx1">
                    <a:lumMod val="65000"/>
                    <a:lumOff val="35000"/>
                  </a:schemeClr>
                </a:solidFill>
              </a:rPr>
              <a:t>French Intraday continuous </a:t>
            </a:r>
            <a:endParaRPr lang="en-US" sz="1600" dirty="0">
              <a:solidFill>
                <a:schemeClr val="tx1">
                  <a:lumMod val="65000"/>
                  <a:lumOff val="35000"/>
                </a:schemeClr>
              </a:solidFill>
            </a:endParaRPr>
          </a:p>
        </p:txBody>
      </p:sp>
      <p:sp>
        <p:nvSpPr>
          <p:cNvPr id="37" name="Flèche droite 36"/>
          <p:cNvSpPr/>
          <p:nvPr/>
        </p:nvSpPr>
        <p:spPr>
          <a:xfrm>
            <a:off x="2447925" y="2205038"/>
            <a:ext cx="4319588" cy="21590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fr-FR">
              <a:solidFill>
                <a:schemeClr val="tx1">
                  <a:lumMod val="65000"/>
                  <a:lumOff val="35000"/>
                </a:schemeClr>
              </a:solidFill>
            </a:endParaRPr>
          </a:p>
        </p:txBody>
      </p:sp>
      <p:sp>
        <p:nvSpPr>
          <p:cNvPr id="39" name="ZoneTexte 15"/>
          <p:cNvSpPr txBox="1"/>
          <p:nvPr/>
        </p:nvSpPr>
        <p:spPr>
          <a:xfrm>
            <a:off x="358775" y="2060575"/>
            <a:ext cx="2052638" cy="831850"/>
          </a:xfrm>
          <a:prstGeom prst="rect">
            <a:avLst/>
          </a:prstGeom>
          <a:solidFill>
            <a:schemeClr val="tx2">
              <a:lumMod val="60000"/>
              <a:lumOff val="40000"/>
            </a:schemeClr>
          </a:solidFill>
        </p:spPr>
        <p:txBody>
          <a:bodyPr>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r>
              <a:rPr lang="en-US" sz="1600" dirty="0" smtClean="0">
                <a:solidFill>
                  <a:schemeClr val="tx1">
                    <a:lumMod val="65000"/>
                    <a:lumOff val="35000"/>
                  </a:schemeClr>
                </a:solidFill>
              </a:rPr>
              <a:t>Italian-French Intraday Cross-border continuous </a:t>
            </a:r>
            <a:endParaRPr lang="en-US" sz="1600" dirty="0">
              <a:solidFill>
                <a:schemeClr val="tx1">
                  <a:lumMod val="65000"/>
                  <a:lumOff val="35000"/>
                </a:schemeClr>
              </a:solidFill>
            </a:endParaRPr>
          </a:p>
        </p:txBody>
      </p:sp>
      <p:sp>
        <p:nvSpPr>
          <p:cNvPr id="40" name="ZoneTexte 16"/>
          <p:cNvSpPr txBox="1"/>
          <p:nvPr/>
        </p:nvSpPr>
        <p:spPr>
          <a:xfrm>
            <a:off x="2447925" y="2636838"/>
            <a:ext cx="1727200" cy="461962"/>
          </a:xfrm>
          <a:prstGeom prst="rect">
            <a:avLst/>
          </a:prstGeom>
          <a:solidFill>
            <a:schemeClr val="bg1">
              <a:lumMod val="85000"/>
            </a:schemeClr>
          </a:solidFill>
        </p:spPr>
        <p:txBody>
          <a:bodyPr>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r>
              <a:rPr lang="en-US" sz="1200" dirty="0" smtClean="0">
                <a:solidFill>
                  <a:schemeClr val="tx1">
                    <a:lumMod val="65000"/>
                    <a:lumOff val="35000"/>
                  </a:schemeClr>
                </a:solidFill>
              </a:rPr>
              <a:t>Order submission and matching</a:t>
            </a:r>
            <a:endParaRPr lang="en-US" sz="1200" dirty="0">
              <a:solidFill>
                <a:schemeClr val="tx1">
                  <a:lumMod val="65000"/>
                  <a:lumOff val="35000"/>
                </a:schemeClr>
              </a:solidFill>
            </a:endParaRPr>
          </a:p>
        </p:txBody>
      </p:sp>
      <p:pic>
        <p:nvPicPr>
          <p:cNvPr id="15374" name="Picture 2"/>
          <p:cNvPicPr>
            <a:picLocks noChangeAspect="1" noChangeArrowheads="1"/>
          </p:cNvPicPr>
          <p:nvPr/>
        </p:nvPicPr>
        <p:blipFill>
          <a:blip r:embed="rId2" cstate="print"/>
          <a:srcRect t="75900" r="5980" b="3752"/>
          <a:stretch>
            <a:fillRect/>
          </a:stretch>
        </p:blipFill>
        <p:spPr bwMode="auto">
          <a:xfrm>
            <a:off x="1655763" y="5373688"/>
            <a:ext cx="7416800" cy="1022350"/>
          </a:xfrm>
          <a:prstGeom prst="rect">
            <a:avLst/>
          </a:prstGeom>
          <a:noFill/>
          <a:ln w="9525">
            <a:noFill/>
            <a:miter lim="800000"/>
            <a:headEnd/>
            <a:tailEnd/>
          </a:ln>
        </p:spPr>
      </p:pic>
      <p:sp>
        <p:nvSpPr>
          <p:cNvPr id="42" name="ZoneTexte 22"/>
          <p:cNvSpPr txBox="1"/>
          <p:nvPr/>
        </p:nvSpPr>
        <p:spPr>
          <a:xfrm>
            <a:off x="4822825" y="1989138"/>
            <a:ext cx="1027113" cy="307975"/>
          </a:xfrm>
          <a:prstGeom prst="rect">
            <a:avLst/>
          </a:prstGeom>
          <a:noFill/>
        </p:spPr>
        <p:txBody>
          <a:bodyPr>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fr-FR" sz="1400" dirty="0" smtClean="0">
                <a:solidFill>
                  <a:schemeClr val="tx1">
                    <a:lumMod val="65000"/>
                    <a:lumOff val="35000"/>
                  </a:schemeClr>
                </a:solidFill>
              </a:rPr>
              <a:t>11h30 - x</a:t>
            </a:r>
            <a:endParaRPr lang="fr-FR" sz="1400" dirty="0">
              <a:solidFill>
                <a:schemeClr val="tx1">
                  <a:lumMod val="65000"/>
                  <a:lumOff val="35000"/>
                </a:schemeClr>
              </a:solidFill>
            </a:endParaRPr>
          </a:p>
        </p:txBody>
      </p:sp>
      <p:cxnSp>
        <p:nvCxnSpPr>
          <p:cNvPr id="43" name="Connecteur droit 42"/>
          <p:cNvCxnSpPr/>
          <p:nvPr/>
        </p:nvCxnSpPr>
        <p:spPr>
          <a:xfrm rot="5400000" flipH="1" flipV="1">
            <a:off x="4607719" y="2924969"/>
            <a:ext cx="1296988" cy="0"/>
          </a:xfrm>
          <a:prstGeom prst="line">
            <a:avLst/>
          </a:prstGeom>
          <a:ln w="2540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44" name="Flèche à angle droit 43"/>
          <p:cNvSpPr/>
          <p:nvPr/>
        </p:nvSpPr>
        <p:spPr>
          <a:xfrm flipV="1">
            <a:off x="5256213" y="2852738"/>
            <a:ext cx="287337" cy="2232025"/>
          </a:xfrm>
          <a:prstGeom prst="bentUpArrow">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fr-FR">
              <a:solidFill>
                <a:schemeClr val="tx1">
                  <a:lumMod val="65000"/>
                  <a:lumOff val="35000"/>
                </a:schemeClr>
              </a:solidFill>
            </a:endParaRPr>
          </a:p>
        </p:txBody>
      </p:sp>
      <p:sp>
        <p:nvSpPr>
          <p:cNvPr id="45" name="ZoneTexte 25"/>
          <p:cNvSpPr txBox="1"/>
          <p:nvPr/>
        </p:nvSpPr>
        <p:spPr>
          <a:xfrm>
            <a:off x="4175125" y="2636838"/>
            <a:ext cx="1081088" cy="461962"/>
          </a:xfrm>
          <a:prstGeom prst="rect">
            <a:avLst/>
          </a:prstGeom>
          <a:solidFill>
            <a:srgbClr val="ECECEC"/>
          </a:solidFill>
        </p:spPr>
        <p:txBody>
          <a:bodyPr>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endParaRPr lang="en-US" sz="1200" dirty="0" smtClean="0">
              <a:solidFill>
                <a:schemeClr val="tx1">
                  <a:lumMod val="65000"/>
                  <a:lumOff val="35000"/>
                </a:schemeClr>
              </a:solidFill>
            </a:endParaRPr>
          </a:p>
          <a:p>
            <a:pPr algn="ctr" fontAlgn="auto">
              <a:spcBef>
                <a:spcPts val="0"/>
              </a:spcBef>
              <a:spcAft>
                <a:spcPts val="0"/>
              </a:spcAft>
              <a:defRPr/>
            </a:pPr>
            <a:endParaRPr lang="en-US" sz="1200" dirty="0">
              <a:solidFill>
                <a:schemeClr val="tx1">
                  <a:lumMod val="65000"/>
                  <a:lumOff val="35000"/>
                </a:schemeClr>
              </a:solidFill>
            </a:endParaRPr>
          </a:p>
        </p:txBody>
      </p:sp>
      <p:sp>
        <p:nvSpPr>
          <p:cNvPr id="46" name="Flèche à angle droit 45"/>
          <p:cNvSpPr/>
          <p:nvPr/>
        </p:nvSpPr>
        <p:spPr>
          <a:xfrm flipV="1">
            <a:off x="4175125" y="2852738"/>
            <a:ext cx="288925" cy="1871662"/>
          </a:xfrm>
          <a:prstGeom prst="bentUpArrow">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fr-FR">
              <a:solidFill>
                <a:schemeClr val="tx1">
                  <a:lumMod val="65000"/>
                  <a:lumOff val="35000"/>
                </a:schemeClr>
              </a:solidFill>
            </a:endParaRPr>
          </a:p>
        </p:txBody>
      </p:sp>
      <p:sp>
        <p:nvSpPr>
          <p:cNvPr id="47" name="Bulle ronde 46"/>
          <p:cNvSpPr/>
          <p:nvPr/>
        </p:nvSpPr>
        <p:spPr>
          <a:xfrm>
            <a:off x="6911975" y="1628775"/>
            <a:ext cx="2268538" cy="606425"/>
          </a:xfrm>
          <a:prstGeom prst="wedgeEllipseCallout">
            <a:avLst>
              <a:gd name="adj1" fmla="val -169303"/>
              <a:gd name="adj2" fmla="val 142835"/>
            </a:avLst>
          </a:prstGeom>
          <a:noFill/>
          <a:ln>
            <a:solidFill>
              <a:schemeClr val="bg1">
                <a:lumMod val="50000"/>
              </a:schemeClr>
            </a:solidFill>
          </a:ln>
        </p:spPr>
        <p:txBody>
          <a:bodyPr>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r>
              <a:rPr lang="en-US" sz="1100" dirty="0" err="1" smtClean="0">
                <a:solidFill>
                  <a:schemeClr val="tx1">
                    <a:lumMod val="65000"/>
                    <a:lumOff val="35000"/>
                  </a:schemeClr>
                </a:solidFill>
              </a:rPr>
              <a:t>Xborder</a:t>
            </a:r>
            <a:r>
              <a:rPr lang="en-US" sz="1100" dirty="0" smtClean="0">
                <a:solidFill>
                  <a:schemeClr val="tx1">
                    <a:lumMod val="65000"/>
                    <a:lumOff val="35000"/>
                  </a:schemeClr>
                </a:solidFill>
              </a:rPr>
              <a:t> trading closed for H13-H16</a:t>
            </a:r>
            <a:endParaRPr lang="en-US" sz="1100" dirty="0">
              <a:solidFill>
                <a:schemeClr val="tx1">
                  <a:lumMod val="65000"/>
                  <a:lumOff val="35000"/>
                </a:schemeClr>
              </a:solidFill>
            </a:endParaRPr>
          </a:p>
        </p:txBody>
      </p:sp>
      <p:sp>
        <p:nvSpPr>
          <p:cNvPr id="49" name="ZoneTexte 28"/>
          <p:cNvSpPr txBox="1"/>
          <p:nvPr/>
        </p:nvSpPr>
        <p:spPr>
          <a:xfrm>
            <a:off x="358775" y="4076700"/>
            <a:ext cx="1368425" cy="1223963"/>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sz="1600" dirty="0" smtClean="0">
              <a:solidFill>
                <a:schemeClr val="tx1">
                  <a:lumMod val="65000"/>
                  <a:lumOff val="35000"/>
                </a:schemeClr>
              </a:solidFill>
            </a:endParaRPr>
          </a:p>
          <a:p>
            <a:pPr algn="ctr" fontAlgn="auto">
              <a:spcBef>
                <a:spcPts val="0"/>
              </a:spcBef>
              <a:spcAft>
                <a:spcPts val="0"/>
              </a:spcAft>
              <a:defRPr/>
            </a:pPr>
            <a:r>
              <a:rPr lang="en-US" sz="1600" dirty="0" smtClean="0">
                <a:solidFill>
                  <a:schemeClr val="tx1">
                    <a:lumMod val="65000"/>
                    <a:lumOff val="35000"/>
                  </a:schemeClr>
                </a:solidFill>
              </a:rPr>
              <a:t>Italian Intraday 4 Mi auctions</a:t>
            </a:r>
          </a:p>
          <a:p>
            <a:pPr algn="ctr" fontAlgn="auto">
              <a:spcBef>
                <a:spcPts val="0"/>
              </a:spcBef>
              <a:spcAft>
                <a:spcPts val="0"/>
              </a:spcAft>
              <a:defRPr/>
            </a:pPr>
            <a:endParaRPr lang="en-US" sz="1600" dirty="0" smtClean="0">
              <a:solidFill>
                <a:schemeClr val="tx1">
                  <a:lumMod val="65000"/>
                  <a:lumOff val="35000"/>
                </a:schemeClr>
              </a:solidFill>
            </a:endParaRPr>
          </a:p>
          <a:p>
            <a:pPr algn="ctr" fontAlgn="auto">
              <a:spcBef>
                <a:spcPts val="0"/>
              </a:spcBef>
              <a:spcAft>
                <a:spcPts val="0"/>
              </a:spcAft>
              <a:defRPr/>
            </a:pPr>
            <a:endParaRPr lang="en-US" sz="1600" dirty="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F7FA8454D921B42BC3BC7F62F3962B0" ma:contentTypeVersion="21" ma:contentTypeDescription="Create a new document." ma:contentTypeScope="" ma:versionID="0160e440f34a0b28bc7b795059513e4f">
  <xsd:schema xmlns:xsd="http://www.w3.org/2001/XMLSchema" xmlns:xs="http://www.w3.org/2001/XMLSchema" xmlns:p="http://schemas.microsoft.com/office/2006/metadata/properties" xmlns:ns2="985daa2e-53d8-4475-82b8-9c7d25324e34" targetNamespace="http://schemas.microsoft.com/office/2006/metadata/properties" ma:root="true" ma:fieldsID="87577735a49fbbb1e880d92c7652797e" ns2:_="">
    <xsd:import namespace="985daa2e-53d8-4475-82b8-9c7d25324e34"/>
    <xsd:element name="properties">
      <xsd:complexType>
        <xsd:sequence>
          <xsd:element name="documentManagement">
            <xsd:complexType>
              <xsd:all>
                <xsd:element ref="ns2:_dlc_DocId" minOccurs="0"/>
                <xsd:element ref="ns2:_dlc_DocIdUrl" minOccurs="0"/>
                <xsd:element ref="ns2:_dlc_DocIdPersistId" minOccurs="0"/>
                <xsd:element ref="ns2:ACER_Abstr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5daa2e-53d8-4475-82b8-9c7d25324e3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ACER_Abstract" ma:index="11" nillable="true" ma:displayName="Abstract" ma:description="" ma:internalName="ACER_Abstract">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DocumentWithSurveyEventReceiver</Name>
    <Synchronization>Asynchronous</Synchronization>
    <Type>10002</Type>
    <SequenceNumber>11001</SequenceNumber>
    <Assembly>Acer.DocSurvey.DataModel, Version=1.0.0.0, Culture=neutral, PublicKeyToken=4521b098f10fe6ff</Assembly>
    <Class>Acer.DocSurvey.DataModel.EventReceivers.DocumentWithSurveyEventReceiver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985daa2e-53d8-4475-82b8-9c7d25324e34">ACER-2015-01636</_dlc_DocId>
    <_dlc_DocIdUrl xmlns="985daa2e-53d8-4475-82b8-9c7d25324e34">
      <Url>http://s-do-prod-ap/en/Electricity/Regional_initiatives/Meetings/SG_CACM_NC/_layouts/DocIdRedir.aspx?ID=ACER-2015-01636</Url>
      <Description>ACER-2015-01636</Description>
    </_dlc_DocIdUrl>
    <ACER_Abstract xmlns="985daa2e-53d8-4475-82b8-9c7d25324e34" xsi:nil="true"/>
  </documentManagement>
</p:properties>
</file>

<file path=customXml/itemProps1.xml><?xml version="1.0" encoding="utf-8"?>
<ds:datastoreItem xmlns:ds="http://schemas.openxmlformats.org/officeDocument/2006/customXml" ds:itemID="{55214868-6425-47FF-871D-BBB17332EA82}"/>
</file>

<file path=customXml/itemProps2.xml><?xml version="1.0" encoding="utf-8"?>
<ds:datastoreItem xmlns:ds="http://schemas.openxmlformats.org/officeDocument/2006/customXml" ds:itemID="{096117B3-CFC2-4946-ACC8-6B9385E54502}"/>
</file>

<file path=customXml/itemProps3.xml><?xml version="1.0" encoding="utf-8"?>
<ds:datastoreItem xmlns:ds="http://schemas.openxmlformats.org/officeDocument/2006/customXml" ds:itemID="{8212CE17-0970-4C46-80FB-E629204BC1AA}"/>
</file>

<file path=customXml/itemProps4.xml><?xml version="1.0" encoding="utf-8"?>
<ds:datastoreItem xmlns:ds="http://schemas.openxmlformats.org/officeDocument/2006/customXml" ds:itemID="{351B54C4-7B88-4314-9B76-0156A0A5DCFB}"/>
</file>

<file path=docProps/app.xml><?xml version="1.0" encoding="utf-8"?>
<Properties xmlns="http://schemas.openxmlformats.org/officeDocument/2006/extended-properties" xmlns:vt="http://schemas.openxmlformats.org/officeDocument/2006/docPropsVTypes">
  <TotalTime>717</TotalTime>
  <Words>1246</Words>
  <Application>Microsoft Office PowerPoint</Application>
  <PresentationFormat>Affichage à l'écran (4:3)</PresentationFormat>
  <Paragraphs>185</Paragraphs>
  <Slides>16</Slides>
  <Notes>1</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Thème Office</vt:lpstr>
      <vt:lpstr>Italy-France Cross-border Intraday: Technical feasibility study  </vt:lpstr>
      <vt:lpstr>Agenda</vt:lpstr>
      <vt:lpstr>Diapositive 3</vt:lpstr>
      <vt:lpstr>Agenda</vt:lpstr>
      <vt:lpstr>Diapositive 5</vt:lpstr>
      <vt:lpstr>Diapositive 6</vt:lpstr>
      <vt:lpstr>Process: Italian bids transfered into MI auctions</vt:lpstr>
      <vt:lpstr>Price limits</vt:lpstr>
      <vt:lpstr>Timeframe French-Italian Xborder continuous trading</vt:lpstr>
      <vt:lpstr>Timeframe issues</vt:lpstr>
      <vt:lpstr>Italian virtual zones</vt:lpstr>
      <vt:lpstr>Agenda</vt:lpstr>
      <vt:lpstr>IT requirements</vt:lpstr>
      <vt:lpstr>Agenda</vt:lpstr>
      <vt:lpstr>Hypothesis: GME is connected to the SOB through an API,  like a “broker”</vt:lpstr>
      <vt:lpstr>Diapositive 16</vt:lpstr>
    </vt:vector>
  </TitlesOfParts>
  <Company>POWERNEXTSA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Italy-France intraday technical study - confidential</dc:title>
  <dc:creator>Lantrain</dc:creator>
  <cp:lastModifiedBy>Europex</cp:lastModifiedBy>
  <cp:revision>61</cp:revision>
  <dcterms:created xsi:type="dcterms:W3CDTF">2011-12-05T09:52:45Z</dcterms:created>
  <dcterms:modified xsi:type="dcterms:W3CDTF">2012-05-11T09:59:58Z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0x010100CF7FA8454D921B42BC3BC7F62F3962B0</vt:lpwstr>
  </property>
  <property fmtid="{D5CDD505-2E9C-101B-9397-08002B2CF9AE}" pid="3" name="_dlc_DocIdItemGuid">
    <vt:lpwstr>e583a22f-9c93-4b3c-ac84-eab03af60b0a</vt:lpwstr>
  </property>
</Properties>
</file>